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32"/>
  </p:notesMasterIdLst>
  <p:sldIdLst>
    <p:sldId id="256" r:id="rId2"/>
    <p:sldId id="257" r:id="rId3"/>
    <p:sldId id="376" r:id="rId4"/>
    <p:sldId id="378" r:id="rId5"/>
    <p:sldId id="259" r:id="rId6"/>
    <p:sldId id="260" r:id="rId7"/>
    <p:sldId id="379" r:id="rId8"/>
    <p:sldId id="347" r:id="rId9"/>
    <p:sldId id="348" r:id="rId10"/>
    <p:sldId id="349" r:id="rId11"/>
    <p:sldId id="350" r:id="rId12"/>
    <p:sldId id="351" r:id="rId13"/>
    <p:sldId id="352" r:id="rId14"/>
    <p:sldId id="353" r:id="rId15"/>
    <p:sldId id="354" r:id="rId16"/>
    <p:sldId id="355" r:id="rId17"/>
    <p:sldId id="356" r:id="rId18"/>
    <p:sldId id="357" r:id="rId19"/>
    <p:sldId id="359" r:id="rId20"/>
    <p:sldId id="369" r:id="rId21"/>
    <p:sldId id="360" r:id="rId22"/>
    <p:sldId id="370" r:id="rId23"/>
    <p:sldId id="371" r:id="rId24"/>
    <p:sldId id="377" r:id="rId25"/>
    <p:sldId id="367" r:id="rId26"/>
    <p:sldId id="374" r:id="rId27"/>
    <p:sldId id="380" r:id="rId28"/>
    <p:sldId id="381" r:id="rId29"/>
    <p:sldId id="373" r:id="rId30"/>
    <p:sldId id="368" r:id="rId31"/>
  </p:sldIdLst>
  <p:sldSz cx="24384000" cy="13716000"/>
  <p:notesSz cx="6858000" cy="9144000"/>
  <p:embeddedFontLst>
    <p:embeddedFont>
      <p:font typeface="Open Sans Light" panose="020B0604020202020204" charset="0"/>
      <p:regular r:id="rId33"/>
      <p:bold r:id="rId34"/>
      <p:italic r:id="rId35"/>
      <p:boldItalic r:id="rId36"/>
    </p:embeddedFont>
    <p:embeddedFont>
      <p:font typeface="Calibri" panose="020F0502020204030204" pitchFamily="34" charset="0"/>
      <p:regular r:id="rId37"/>
      <p:bold r:id="rId38"/>
      <p:italic r:id="rId39"/>
      <p:boldItalic r:id="rId40"/>
    </p:embeddedFont>
    <p:embeddedFont>
      <p:font typeface="Poppins" panose="020B0604020202020204" charset="0"/>
      <p:regular r:id="rId41"/>
      <p:bold r:id="rId42"/>
      <p:italic r:id="rId43"/>
      <p:boldItalic r:id="rId44"/>
    </p:embeddedFont>
    <p:embeddedFont>
      <p:font typeface="Poppins Medium" panose="020B0604020202020204" charset="0"/>
      <p:regular r:id="rId45"/>
      <p:bold r:id="rId46"/>
      <p:italic r:id="rId47"/>
      <p:boldItalic r:id="rId48"/>
    </p:embeddedFont>
    <p:embeddedFont>
      <p:font typeface="Source Sans Pro" panose="020B0604020202020204" charset="0"/>
      <p:regular r:id="rId49"/>
      <p:bold r:id="rId50"/>
      <p:italic r:id="rId51"/>
      <p:boldItalic r:id="rId52"/>
    </p:embeddedFont>
    <p:embeddedFont>
      <p:font typeface="Open Sans" panose="020B0604020202020204" charset="0"/>
      <p:regular r:id="rId53"/>
      <p:bold r:id="rId54"/>
      <p:italic r:id="rId55"/>
      <p:boldItalic r:id="rId56"/>
    </p:embeddedFont>
    <p:embeddedFont>
      <p:font typeface="Roboto" panose="020B0604020202020204"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AF431CFA-2B09-4DA1-B4AC-CAE16B5DFCC2}">
          <p14:sldIdLst>
            <p14:sldId id="256"/>
            <p14:sldId id="257"/>
            <p14:sldId id="376"/>
            <p14:sldId id="378"/>
            <p14:sldId id="259"/>
            <p14:sldId id="260"/>
            <p14:sldId id="379"/>
            <p14:sldId id="347"/>
            <p14:sldId id="348"/>
            <p14:sldId id="349"/>
            <p14:sldId id="350"/>
            <p14:sldId id="351"/>
            <p14:sldId id="352"/>
            <p14:sldId id="353"/>
            <p14:sldId id="354"/>
            <p14:sldId id="355"/>
            <p14:sldId id="356"/>
            <p14:sldId id="357"/>
            <p14:sldId id="359"/>
            <p14:sldId id="369"/>
            <p14:sldId id="360"/>
            <p14:sldId id="370"/>
            <p14:sldId id="371"/>
            <p14:sldId id="377"/>
            <p14:sldId id="367"/>
            <p14:sldId id="374"/>
            <p14:sldId id="380"/>
            <p14:sldId id="381"/>
            <p14:sldId id="373"/>
            <p14:sldId id="368"/>
          </p14:sldIdLst>
        </p14:section>
        <p14:section name="Untitled Section" id="{1E432A4F-0394-4467-991F-280E4B5119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C78108D-3C37-4FD4-B21E-BC9C52127C72}">
  <a:tblStyle styleId="{6C78108D-3C37-4FD4-B21E-BC9C52127C72}"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F2F6"/>
          </a:solidFill>
        </a:fill>
      </a:tcStyle>
    </a:wholeTbl>
    <a:band1H>
      <a:tcTxStyle b="off" i="off"/>
      <a:tcStyle>
        <a:tcBdr/>
        <a:fill>
          <a:solidFill>
            <a:srgbClr val="CAE4EC"/>
          </a:solidFill>
        </a:fill>
      </a:tcStyle>
    </a:band1H>
    <a:band2H>
      <a:tcTxStyle b="off" i="off"/>
      <a:tcStyle>
        <a:tcBdr/>
      </a:tcStyle>
    </a:band2H>
    <a:band1V>
      <a:tcTxStyle b="off" i="off"/>
      <a:tcStyle>
        <a:tcBdr/>
        <a:fill>
          <a:solidFill>
            <a:srgbClr val="CAE4EC"/>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45" autoAdjust="0"/>
    <p:restoredTop sz="84884" autoAdjust="0"/>
  </p:normalViewPr>
  <p:slideViewPr>
    <p:cSldViewPr snapToGrid="0">
      <p:cViewPr varScale="1">
        <p:scale>
          <a:sx n="49" d="100"/>
          <a:sy n="49" d="100"/>
        </p:scale>
        <p:origin x="114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font" Target="fonts/font23.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font" Target="fonts/font26.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font" Target="fonts/font24.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59" Type="http://schemas.openxmlformats.org/officeDocument/2006/relationships/font" Target="fonts/font27.fntdata"/><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font" Target="fonts/font22.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font" Target="fonts/font2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font" Target="fonts/font20.fntdata"/><Relationship Id="rId60" Type="http://schemas.openxmlformats.org/officeDocument/2006/relationships/font" Target="fonts/font28.fntdata"/><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Open Sans"/>
              <a:buNone/>
            </a:pPr>
            <a:r>
              <a:rPr lang="en-US" sz="1200" b="0" i="0" u="none" strike="noStrike" cap="none" dirty="0">
                <a:solidFill>
                  <a:schemeClr val="dk1"/>
                </a:solidFill>
                <a:latin typeface="Open Sans"/>
                <a:ea typeface="Open Sans"/>
                <a:cs typeface="Open Sans"/>
                <a:sym typeface="Open Sans"/>
              </a:rPr>
              <a:t>Note: First “Right Click” on the Gradient background, go to “Order” option and “Send it to Back”, then insert your picture into “Image Placeholder”, “Right Click” on the picture and again go to “Order” option and “Send it to Back” to get the “Gradient” effect.</a:t>
            </a:r>
            <a:endParaRPr dirty="0"/>
          </a:p>
        </p:txBody>
      </p:sp>
      <p:sp>
        <p:nvSpPr>
          <p:cNvPr id="98" name="Google Shape;9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Calibri"/>
                <a:ea typeface="Calibri"/>
                <a:cs typeface="Calibri"/>
                <a:sym typeface="Calibri"/>
              </a:rPr>
              <a:t>1</a:t>
            </a:fld>
            <a:endParaRPr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949755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793170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65776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586154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38057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212121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73856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939281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2178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05572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4d52d17b0a_3_8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a:p>
        </p:txBody>
      </p:sp>
      <p:sp>
        <p:nvSpPr>
          <p:cNvPr id="107" name="Google Shape;107;g4d52d17b0a_3_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564185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005782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295601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889795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17165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320480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835936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007359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317114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58413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1" name="Google Shape;13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85820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7" name="Google Shape;577;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Open Sans"/>
              <a:buNone/>
            </a:pPr>
            <a:endParaRPr dirty="0"/>
          </a:p>
        </p:txBody>
      </p:sp>
      <p:sp>
        <p:nvSpPr>
          <p:cNvPr id="578" name="Google Shape;578;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Calibri"/>
                <a:ea typeface="Calibri"/>
                <a:cs typeface="Calibri"/>
                <a:sym typeface="Calibri"/>
              </a:rPr>
              <a:t>30</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33998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b152f5a3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geb152f5a3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142858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b152f5a3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geb152f5a3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b152f5a3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geb152f5a3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95086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70971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155369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p:cSld name="Blank Slide">
    <p:spTree>
      <p:nvGrpSpPr>
        <p:cNvPr id="1" name="Shape 10"/>
        <p:cNvGrpSpPr/>
        <p:nvPr/>
      </p:nvGrpSpPr>
      <p:grpSpPr>
        <a:xfrm>
          <a:off x="0" y="0"/>
          <a:ext cx="0" cy="0"/>
          <a:chOff x="0" y="0"/>
          <a:chExt cx="0" cy="0"/>
        </a:xfrm>
      </p:grpSpPr>
      <p:pic>
        <p:nvPicPr>
          <p:cNvPr id="11" name="Google Shape;11;p2" descr="A picture containing indoor&#10;&#10;Description generated with high confidence"/>
          <p:cNvPicPr preferRelativeResize="0"/>
          <p:nvPr/>
        </p:nvPicPr>
        <p:blipFill rotWithShape="1">
          <a:blip r:embed="rId2">
            <a:alphaModFix/>
          </a:blip>
          <a:srcRect/>
          <a:stretch/>
        </p:blipFill>
        <p:spPr>
          <a:xfrm>
            <a:off x="1" y="12528110"/>
            <a:ext cx="24346291" cy="1077054"/>
          </a:xfrm>
          <a:prstGeom prst="rect">
            <a:avLst/>
          </a:prstGeom>
          <a:noFill/>
          <a:ln>
            <a:noFill/>
          </a:ln>
        </p:spPr>
      </p:pic>
      <p:pic>
        <p:nvPicPr>
          <p:cNvPr id="12" name="Google Shape;12;p2"/>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extLst>
    <p:ext uri="{DCECCB84-F9BA-43D5-87BE-67443E8EF086}">
      <p15:sldGuideLst xmlns:p15="http://schemas.microsoft.com/office/powerpoint/2012/main">
        <p15:guide id="1" pos="1056">
          <p15:clr>
            <a:srgbClr val="FBAE40"/>
          </p15:clr>
        </p15:guide>
        <p15:guide id="2" pos="14304">
          <p15:clr>
            <a:srgbClr val="FBAE40"/>
          </p15:clr>
        </p15:guide>
        <p15:guide id="3" orient="horz" pos="7920">
          <p15:clr>
            <a:srgbClr val="FBAE40"/>
          </p15:clr>
        </p15:guide>
        <p15:guide id="4" orient="horz" pos="50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2"/>
              </a:buClr>
              <a:buSzPts val="7400"/>
              <a:buFont typeface="Open Sans Light"/>
              <a:buNone/>
              <a:defRPr sz="7400" b="0" i="0" u="none" strike="noStrike" cap="none">
                <a:solidFill>
                  <a:schemeClr val="dk2"/>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5" name="Google Shape;15;p3"/>
          <p:cNvSpPr txBox="1">
            <a:spLocks noGrp="1"/>
          </p:cNvSpPr>
          <p:nvPr>
            <p:ph type="body" idx="1"/>
          </p:nvPr>
        </p:nvSpPr>
        <p:spPr>
          <a:xfrm>
            <a:off x="1676400" y="1855512"/>
            <a:ext cx="21031199" cy="444500"/>
          </a:xfrm>
          <a:prstGeom prst="rect">
            <a:avLst/>
          </a:prstGeom>
          <a:noFill/>
          <a:ln>
            <a:noFill/>
          </a:ln>
        </p:spPr>
        <p:txBody>
          <a:bodyPr spcFirstLastPara="1" wrap="square" lIns="0" tIns="0" rIns="0" bIns="0" anchor="t" anchorCtr="0">
            <a:noAutofit/>
          </a:bodyPr>
          <a:lstStyle>
            <a:lvl1pPr marL="457200" marR="0" lvl="0" indent="-2286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Open Sans Light"/>
                <a:ea typeface="Open Sans Light"/>
                <a:cs typeface="Open Sans Light"/>
                <a:sym typeface="Open Sans Light"/>
              </a:defRPr>
            </a:lvl1pPr>
            <a:lvl2pPr marL="914400" marR="0" lvl="1"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2pPr>
            <a:lvl3pPr marL="1371600" marR="0" lvl="2"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3pPr>
            <a:lvl4pPr marL="1828800" marR="0" lvl="3"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4pPr>
            <a:lvl5pPr marL="2286000" marR="0" lvl="4"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5pPr>
            <a:lvl6pPr marL="2743200" marR="0" lvl="5"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pic>
        <p:nvPicPr>
          <p:cNvPr id="16" name="Google Shape;16;p3" descr="A picture containing indoor&#10;&#10;Description generated with high confidence"/>
          <p:cNvPicPr preferRelativeResize="0"/>
          <p:nvPr/>
        </p:nvPicPr>
        <p:blipFill rotWithShape="1">
          <a:blip r:embed="rId2">
            <a:alphaModFix/>
          </a:blip>
          <a:srcRect/>
          <a:stretch/>
        </p:blipFill>
        <p:spPr>
          <a:xfrm>
            <a:off x="1" y="12528110"/>
            <a:ext cx="24346291" cy="1077054"/>
          </a:xfrm>
          <a:prstGeom prst="rect">
            <a:avLst/>
          </a:prstGeom>
          <a:noFill/>
          <a:ln>
            <a:noFill/>
          </a:ln>
        </p:spPr>
      </p:pic>
      <p:pic>
        <p:nvPicPr>
          <p:cNvPr id="17" name="Google Shape;17;p3"/>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extLst>
    <p:ext uri="{DCECCB84-F9BA-43D5-87BE-67443E8EF086}">
      <p15:sldGuideLst xmlns:p15="http://schemas.microsoft.com/office/powerpoint/2012/main">
        <p15:guide id="1" pos="1056">
          <p15:clr>
            <a:srgbClr val="FBAE40"/>
          </p15:clr>
        </p15:guide>
        <p15:guide id="2" pos="14304">
          <p15:clr>
            <a:srgbClr val="FBAE40"/>
          </p15:clr>
        </p15:guide>
        <p15:guide id="3" orient="horz" pos="7920">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
        <p:cNvGrpSpPr/>
        <p:nvPr/>
      </p:nvGrpSpPr>
      <p:grpSpPr>
        <a:xfrm>
          <a:off x="0" y="0"/>
          <a:ext cx="0" cy="0"/>
          <a:chOff x="0" y="0"/>
          <a:chExt cx="0" cy="0"/>
        </a:xfrm>
      </p:grpSpPr>
      <p:pic>
        <p:nvPicPr>
          <p:cNvPr id="29" name="Google Shape;29;p6" descr="A picture containing indoor&#10;&#10;Description generated with high confidence"/>
          <p:cNvPicPr preferRelativeResize="0"/>
          <p:nvPr/>
        </p:nvPicPr>
        <p:blipFill rotWithShape="1">
          <a:blip r:embed="rId2">
            <a:alphaModFix/>
          </a:blip>
          <a:srcRect/>
          <a:stretch/>
        </p:blipFill>
        <p:spPr>
          <a:xfrm>
            <a:off x="1" y="12528110"/>
            <a:ext cx="24346291" cy="1077054"/>
          </a:xfrm>
          <a:prstGeom prst="rect">
            <a:avLst/>
          </a:prstGeom>
          <a:noFill/>
          <a:ln>
            <a:noFill/>
          </a:ln>
        </p:spPr>
      </p:pic>
      <p:pic>
        <p:nvPicPr>
          <p:cNvPr id="30" name="Google Shape;30;p6"/>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6_Portfolio Three 1">
  <p:cSld name="16_Portfolio Three_1">
    <p:spTree>
      <p:nvGrpSpPr>
        <p:cNvPr id="1" name="Shape 86"/>
        <p:cNvGrpSpPr/>
        <p:nvPr/>
      </p:nvGrpSpPr>
      <p:grpSpPr>
        <a:xfrm>
          <a:off x="0" y="0"/>
          <a:ext cx="0" cy="0"/>
          <a:chOff x="0" y="0"/>
          <a:chExt cx="0" cy="0"/>
        </a:xfrm>
      </p:grpSpPr>
      <p:pic>
        <p:nvPicPr>
          <p:cNvPr id="87" name="Google Shape;87;p15"/>
          <p:cNvPicPr preferRelativeResize="0"/>
          <p:nvPr/>
        </p:nvPicPr>
        <p:blipFill>
          <a:blip r:embed="rId2">
            <a:alphaModFix/>
          </a:blip>
          <a:stretch>
            <a:fillRect/>
          </a:stretch>
        </p:blipFill>
        <p:spPr>
          <a:xfrm>
            <a:off x="351350" y="416675"/>
            <a:ext cx="3240748" cy="765615"/>
          </a:xfrm>
          <a:prstGeom prst="rect">
            <a:avLst/>
          </a:prstGeom>
          <a:noFill/>
          <a:ln>
            <a:noFill/>
          </a:ln>
        </p:spPr>
      </p:pic>
      <p:pic>
        <p:nvPicPr>
          <p:cNvPr id="88" name="Google Shape;88;p15"/>
          <p:cNvPicPr preferRelativeResize="0"/>
          <p:nvPr/>
        </p:nvPicPr>
        <p:blipFill>
          <a:blip r:embed="rId3">
            <a:alphaModFix/>
          </a:blip>
          <a:stretch>
            <a:fillRect/>
          </a:stretch>
        </p:blipFill>
        <p:spPr>
          <a:xfrm>
            <a:off x="0" y="3"/>
            <a:ext cx="24384000" cy="13716000"/>
          </a:xfrm>
          <a:prstGeom prst="rect">
            <a:avLst/>
          </a:prstGeom>
          <a:noFill/>
          <a:ln>
            <a:noFill/>
          </a:ln>
        </p:spPr>
      </p:pic>
      <p:pic>
        <p:nvPicPr>
          <p:cNvPr id="89" name="Google Shape;89;p15"/>
          <p:cNvPicPr preferRelativeResize="0"/>
          <p:nvPr/>
        </p:nvPicPr>
        <p:blipFill>
          <a:blip r:embed="rId4">
            <a:alphaModFix/>
          </a:blip>
          <a:stretch>
            <a:fillRect/>
          </a:stretch>
        </p:blipFill>
        <p:spPr>
          <a:xfrm>
            <a:off x="19390475" y="672124"/>
            <a:ext cx="4258075" cy="10182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61"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knoldus/node-hello"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7"/>
          <p:cNvSpPr/>
          <p:nvPr/>
        </p:nvSpPr>
        <p:spPr>
          <a:xfrm>
            <a:off x="0" y="0"/>
            <a:ext cx="24384001" cy="13716000"/>
          </a:xfrm>
          <a:prstGeom prst="rect">
            <a:avLst/>
          </a:prstGeom>
          <a:gradFill>
            <a:gsLst>
              <a:gs pos="0">
                <a:srgbClr val="727272"/>
              </a:gs>
              <a:gs pos="50000">
                <a:srgbClr val="C1C1C1"/>
              </a:gs>
              <a:gs pos="100000">
                <a:srgbClr val="D6D6D6"/>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pic>
        <p:nvPicPr>
          <p:cNvPr id="101" name="Google Shape;101;p17"/>
          <p:cNvPicPr preferRelativeResize="0"/>
          <p:nvPr/>
        </p:nvPicPr>
        <p:blipFill>
          <a:blip r:embed="rId3">
            <a:alphaModFix/>
          </a:blip>
          <a:stretch>
            <a:fillRect/>
          </a:stretch>
        </p:blipFill>
        <p:spPr>
          <a:xfrm>
            <a:off x="0" y="25"/>
            <a:ext cx="24384000" cy="13716000"/>
          </a:xfrm>
          <a:prstGeom prst="rect">
            <a:avLst/>
          </a:prstGeom>
          <a:noFill/>
          <a:ln>
            <a:noFill/>
          </a:ln>
        </p:spPr>
      </p:pic>
      <p:sp>
        <p:nvSpPr>
          <p:cNvPr id="102" name="Google Shape;102;p17"/>
          <p:cNvSpPr txBox="1"/>
          <p:nvPr/>
        </p:nvSpPr>
        <p:spPr>
          <a:xfrm>
            <a:off x="1353981" y="10933616"/>
            <a:ext cx="10513764" cy="186798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5400" b="0" i="0" u="none" strike="noStrike" cap="none" dirty="0">
                <a:solidFill>
                  <a:schemeClr val="lt1"/>
                </a:solidFill>
                <a:latin typeface="Poppins"/>
                <a:ea typeface="Poppins"/>
                <a:cs typeface="Poppins"/>
                <a:sym typeface="Poppins"/>
              </a:rPr>
              <a:t>Presented </a:t>
            </a:r>
            <a:r>
              <a:rPr lang="en-US" sz="5400" b="0" i="0" u="none" strike="noStrike" cap="none" dirty="0" smtClean="0">
                <a:solidFill>
                  <a:schemeClr val="lt1"/>
                </a:solidFill>
                <a:latin typeface="Poppins"/>
                <a:ea typeface="Poppins"/>
                <a:cs typeface="Poppins"/>
                <a:sym typeface="Poppins"/>
              </a:rPr>
              <a:t>By: Paras Jain</a:t>
            </a:r>
          </a:p>
          <a:p>
            <a:pPr marL="0" marR="0" lvl="0" indent="0" algn="l" rtl="0">
              <a:lnSpc>
                <a:spcPct val="100000"/>
              </a:lnSpc>
              <a:spcBef>
                <a:spcPts val="0"/>
              </a:spcBef>
              <a:spcAft>
                <a:spcPts val="0"/>
              </a:spcAft>
              <a:buNone/>
            </a:pPr>
            <a:r>
              <a:rPr lang="en-US" sz="5400" dirty="0" smtClean="0">
                <a:solidFill>
                  <a:schemeClr val="lt1"/>
                </a:solidFill>
                <a:latin typeface="Poppins"/>
                <a:cs typeface="Poppins"/>
                <a:sym typeface="Poppins"/>
              </a:rPr>
              <a:t>Emp. No: 1589</a:t>
            </a:r>
            <a:endParaRPr dirty="0"/>
          </a:p>
        </p:txBody>
      </p:sp>
      <p:sp>
        <p:nvSpPr>
          <p:cNvPr id="103" name="Google Shape;103;p17"/>
          <p:cNvSpPr txBox="1"/>
          <p:nvPr/>
        </p:nvSpPr>
        <p:spPr>
          <a:xfrm>
            <a:off x="907925" y="3671642"/>
            <a:ext cx="11913134" cy="4596867"/>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None/>
            </a:pPr>
            <a:r>
              <a:rPr lang="en-IN" sz="8000" dirty="0" smtClean="0">
                <a:solidFill>
                  <a:schemeClr val="lt1"/>
                </a:solidFill>
                <a:latin typeface="Poppins Medium"/>
                <a:ea typeface="Poppins Medium"/>
                <a:cs typeface="Poppins Medium"/>
                <a:sym typeface="Poppins Medium"/>
              </a:rPr>
              <a:t>CI-CD Assignment</a:t>
            </a:r>
            <a:endParaRPr sz="8000" b="0" i="0" u="none" strike="noStrike" cap="none" dirty="0">
              <a:solidFill>
                <a:schemeClr val="lt1"/>
              </a:solidFill>
              <a:latin typeface="Poppins Medium"/>
              <a:ea typeface="Poppins Medium"/>
              <a:cs typeface="Poppins Medium"/>
              <a:sym typeface="Poppins Medium"/>
            </a:endParaRPr>
          </a:p>
        </p:txBody>
      </p:sp>
      <p:pic>
        <p:nvPicPr>
          <p:cNvPr id="104" name="Google Shape;104;p17"/>
          <p:cNvPicPr preferRelativeResize="0"/>
          <p:nvPr/>
        </p:nvPicPr>
        <p:blipFill>
          <a:blip r:embed="rId4">
            <a:alphaModFix/>
          </a:blip>
          <a:stretch>
            <a:fillRect/>
          </a:stretch>
        </p:blipFill>
        <p:spPr>
          <a:xfrm>
            <a:off x="907925" y="800099"/>
            <a:ext cx="4581650" cy="109560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7044447" y="434347"/>
            <a:ext cx="1233143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Connecting to </a:t>
            </a:r>
            <a:r>
              <a:rPr lang="en-IN" b="1" dirty="0">
                <a:solidFill>
                  <a:srgbClr val="000000"/>
                </a:solidFill>
                <a:latin typeface="Open Sans"/>
                <a:ea typeface="Open Sans"/>
                <a:cs typeface="Open Sans"/>
                <a:sym typeface="Open Sans"/>
              </a:rPr>
              <a:t>J</a:t>
            </a:r>
            <a:r>
              <a:rPr lang="en-IN" sz="7400" b="1" i="0" u="none" strike="noStrike" cap="none" dirty="0" smtClean="0">
                <a:solidFill>
                  <a:srgbClr val="000000"/>
                </a:solidFill>
                <a:latin typeface="Open Sans"/>
                <a:ea typeface="Open Sans"/>
                <a:cs typeface="Open Sans"/>
                <a:sym typeface="Open Sans"/>
              </a:rPr>
              <a:t>enkins</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9761" t="7049" r="13763" b="43035"/>
          <a:stretch/>
        </p:blipFill>
        <p:spPr>
          <a:xfrm>
            <a:off x="4066162" y="2354094"/>
            <a:ext cx="17866315" cy="6556441"/>
          </a:xfrm>
          <a:prstGeom prst="rect">
            <a:avLst/>
          </a:prstGeom>
        </p:spPr>
      </p:pic>
      <p:sp>
        <p:nvSpPr>
          <p:cNvPr id="4" name="Oval 3"/>
          <p:cNvSpPr/>
          <p:nvPr/>
        </p:nvSpPr>
        <p:spPr>
          <a:xfrm>
            <a:off x="7684851" y="2509737"/>
            <a:ext cx="5038928" cy="1536969"/>
          </a:xfrm>
          <a:prstGeom prst="ellipse">
            <a:avLst/>
          </a:prstGeom>
          <a:no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Arrow Connector 5"/>
          <p:cNvCxnSpPr>
            <a:stCxn id="4" idx="6"/>
          </p:cNvCxnSpPr>
          <p:nvPr/>
        </p:nvCxnSpPr>
        <p:spPr>
          <a:xfrm>
            <a:off x="12723779" y="3278222"/>
            <a:ext cx="0" cy="1429965"/>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8482520" y="4708187"/>
            <a:ext cx="9455284" cy="1077218"/>
          </a:xfrm>
          <a:prstGeom prst="rect">
            <a:avLst/>
          </a:prstGeom>
          <a:noFill/>
        </p:spPr>
        <p:txBody>
          <a:bodyPr wrap="square" rtlCol="0">
            <a:spAutoFit/>
          </a:bodyPr>
          <a:lstStyle/>
          <a:p>
            <a:r>
              <a:rPr lang="en-IN" sz="3200" dirty="0" smtClean="0">
                <a:solidFill>
                  <a:srgbClr val="FFFF00"/>
                </a:solidFill>
              </a:rPr>
              <a:t>This command is used to start the Jenkins Server and “&amp;” is used to run it in the background.</a:t>
            </a:r>
            <a:endParaRPr lang="en-IN" sz="3200" dirty="0">
              <a:solidFill>
                <a:srgbClr val="FFFF00"/>
              </a:solidFill>
            </a:endParaRPr>
          </a:p>
        </p:txBody>
      </p:sp>
    </p:spTree>
    <p:extLst>
      <p:ext uri="{BB962C8B-B14F-4D97-AF65-F5344CB8AC3E}">
        <p14:creationId xmlns:p14="http://schemas.microsoft.com/office/powerpoint/2010/main" val="38881810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6084650" y="406020"/>
            <a:ext cx="12214698"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Jenkin Login Dashboard</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761" b="1"/>
          <a:stretch/>
        </p:blipFill>
        <p:spPr>
          <a:xfrm>
            <a:off x="2919455" y="1826903"/>
            <a:ext cx="18545089" cy="10505872"/>
          </a:xfrm>
          <a:prstGeom prst="rect">
            <a:avLst/>
          </a:prstGeom>
        </p:spPr>
      </p:pic>
      <p:sp>
        <p:nvSpPr>
          <p:cNvPr id="4" name="Oval 3"/>
          <p:cNvSpPr/>
          <p:nvPr/>
        </p:nvSpPr>
        <p:spPr>
          <a:xfrm>
            <a:off x="5642042" y="2474437"/>
            <a:ext cx="4085617" cy="1031132"/>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Arrow Connector 5"/>
          <p:cNvCxnSpPr/>
          <p:nvPr/>
        </p:nvCxnSpPr>
        <p:spPr>
          <a:xfrm>
            <a:off x="9747115" y="2990003"/>
            <a:ext cx="2879387" cy="1153980"/>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flipH="1">
            <a:off x="12645958" y="3882373"/>
            <a:ext cx="7120646" cy="646331"/>
          </a:xfrm>
          <a:prstGeom prst="rect">
            <a:avLst/>
          </a:prstGeom>
          <a:noFill/>
        </p:spPr>
        <p:txBody>
          <a:bodyPr wrap="square" rtlCol="0">
            <a:spAutoFit/>
          </a:bodyPr>
          <a:lstStyle/>
          <a:p>
            <a:r>
              <a:rPr lang="en-IN" sz="3600" b="1" dirty="0" smtClean="0"/>
              <a:t>This is </a:t>
            </a:r>
            <a:r>
              <a:rPr lang="en-IN" sz="3600" b="1" dirty="0"/>
              <a:t>Jenkins</a:t>
            </a:r>
            <a:r>
              <a:rPr lang="en-IN" sz="3600" b="1" dirty="0" smtClean="0"/>
              <a:t> port address.</a:t>
            </a:r>
            <a:endParaRPr lang="en-IN" sz="3600" b="1" dirty="0"/>
          </a:p>
        </p:txBody>
      </p:sp>
    </p:spTree>
    <p:extLst>
      <p:ext uri="{BB962C8B-B14F-4D97-AF65-F5344CB8AC3E}">
        <p14:creationId xmlns:p14="http://schemas.microsoft.com/office/powerpoint/2010/main" val="22520743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7598924" y="527616"/>
            <a:ext cx="900457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Jenkin Dashboard</a:t>
            </a:r>
            <a:endParaRPr sz="7400" b="1" i="0" u="none" strike="noStrike" cap="none" dirty="0">
              <a:solidFill>
                <a:srgbClr val="000000"/>
              </a:solidFill>
              <a:latin typeface="Open Sans"/>
              <a:ea typeface="Open Sans"/>
              <a:cs typeface="Open Sans"/>
              <a:sym typeface="Open Sans"/>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2033080"/>
            <a:ext cx="20852860" cy="10632332"/>
          </a:xfrm>
          <a:prstGeom prst="rect">
            <a:avLst/>
          </a:prstGeom>
        </p:spPr>
      </p:pic>
      <p:cxnSp>
        <p:nvCxnSpPr>
          <p:cNvPr id="9" name="Straight Arrow Connector 8"/>
          <p:cNvCxnSpPr/>
          <p:nvPr/>
        </p:nvCxnSpPr>
        <p:spPr>
          <a:xfrm flipH="1">
            <a:off x="3229584" y="4941651"/>
            <a:ext cx="2140084" cy="40856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369668" y="4637083"/>
            <a:ext cx="8735437" cy="707886"/>
          </a:xfrm>
          <a:prstGeom prst="rect">
            <a:avLst/>
          </a:prstGeom>
          <a:noFill/>
        </p:spPr>
        <p:txBody>
          <a:bodyPr wrap="square" rtlCol="0">
            <a:spAutoFit/>
          </a:bodyPr>
          <a:lstStyle/>
          <a:p>
            <a:r>
              <a:rPr lang="en-IN" sz="4000" dirty="0">
                <a:solidFill>
                  <a:schemeClr val="bg2"/>
                </a:solidFill>
              </a:rPr>
              <a:t>Used to add a </a:t>
            </a:r>
            <a:r>
              <a:rPr lang="en-IN" sz="4000" dirty="0" smtClean="0">
                <a:solidFill>
                  <a:schemeClr val="bg2"/>
                </a:solidFill>
              </a:rPr>
              <a:t>New Jenkins Project.</a:t>
            </a:r>
            <a:endParaRPr lang="en-IN" sz="4000" dirty="0">
              <a:solidFill>
                <a:schemeClr val="bg2"/>
              </a:solidFill>
            </a:endParaRPr>
          </a:p>
        </p:txBody>
      </p:sp>
    </p:spTree>
    <p:extLst>
      <p:ext uri="{BB962C8B-B14F-4D97-AF65-F5344CB8AC3E}">
        <p14:creationId xmlns:p14="http://schemas.microsoft.com/office/powerpoint/2010/main" val="21949956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Creating a New Jenkin Pipeline</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6120" y="2023353"/>
            <a:ext cx="17962915" cy="9902758"/>
          </a:xfrm>
          <a:prstGeom prst="rect">
            <a:avLst/>
          </a:prstGeom>
        </p:spPr>
      </p:pic>
      <p:sp>
        <p:nvSpPr>
          <p:cNvPr id="3" name="Right Brace 2"/>
          <p:cNvSpPr/>
          <p:nvPr/>
        </p:nvSpPr>
        <p:spPr>
          <a:xfrm>
            <a:off x="16714533" y="5875506"/>
            <a:ext cx="875490" cy="5291847"/>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5" name="TextBox 4"/>
          <p:cNvSpPr txBox="1"/>
          <p:nvPr/>
        </p:nvSpPr>
        <p:spPr>
          <a:xfrm>
            <a:off x="17590023" y="7736599"/>
            <a:ext cx="2993705" cy="1569660"/>
          </a:xfrm>
          <a:prstGeom prst="rect">
            <a:avLst/>
          </a:prstGeom>
          <a:noFill/>
        </p:spPr>
        <p:txBody>
          <a:bodyPr wrap="square" rtlCol="0">
            <a:spAutoFit/>
          </a:bodyPr>
          <a:lstStyle/>
          <a:p>
            <a:r>
              <a:rPr lang="en-IN" sz="3200" dirty="0" smtClean="0"/>
              <a:t>Different Types of Jenkins Project.</a:t>
            </a:r>
            <a:endParaRPr lang="en-IN" sz="3200" dirty="0"/>
          </a:p>
        </p:txBody>
      </p:sp>
      <p:sp>
        <p:nvSpPr>
          <p:cNvPr id="7" name="Oval 6"/>
          <p:cNvSpPr/>
          <p:nvPr/>
        </p:nvSpPr>
        <p:spPr>
          <a:xfrm>
            <a:off x="6089514" y="5223752"/>
            <a:ext cx="10965487" cy="1750980"/>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p:cNvCxnSpPr/>
          <p:nvPr/>
        </p:nvCxnSpPr>
        <p:spPr>
          <a:xfrm flipH="1">
            <a:off x="5894961" y="6099242"/>
            <a:ext cx="194553" cy="202335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996120" y="7898860"/>
            <a:ext cx="4075888" cy="1938992"/>
          </a:xfrm>
          <a:prstGeom prst="rect">
            <a:avLst/>
          </a:prstGeom>
          <a:noFill/>
        </p:spPr>
        <p:txBody>
          <a:bodyPr wrap="square" rtlCol="0">
            <a:spAutoFit/>
          </a:bodyPr>
          <a:lstStyle/>
          <a:p>
            <a:r>
              <a:rPr lang="en-IN" sz="4000" dirty="0" smtClean="0"/>
              <a:t>We have to choose free style project.</a:t>
            </a:r>
            <a:endParaRPr lang="en-IN" sz="4000" dirty="0"/>
          </a:p>
        </p:txBody>
      </p:sp>
    </p:spTree>
    <p:extLst>
      <p:ext uri="{BB962C8B-B14F-4D97-AF65-F5344CB8AC3E}">
        <p14:creationId xmlns:p14="http://schemas.microsoft.com/office/powerpoint/2010/main" val="7840603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Pipeline Configuration</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735"/>
          <a:stretch/>
        </p:blipFill>
        <p:spPr>
          <a:xfrm>
            <a:off x="3482502" y="2038706"/>
            <a:ext cx="18404731" cy="10730610"/>
          </a:xfrm>
          <a:prstGeom prst="rect">
            <a:avLst/>
          </a:prstGeom>
        </p:spPr>
      </p:pic>
      <p:sp>
        <p:nvSpPr>
          <p:cNvPr id="9" name="TextBox 8"/>
          <p:cNvSpPr txBox="1"/>
          <p:nvPr/>
        </p:nvSpPr>
        <p:spPr>
          <a:xfrm>
            <a:off x="759134" y="5683904"/>
            <a:ext cx="3579403" cy="1200329"/>
          </a:xfrm>
          <a:prstGeom prst="rect">
            <a:avLst/>
          </a:prstGeom>
          <a:noFill/>
        </p:spPr>
        <p:txBody>
          <a:bodyPr wrap="square" rtlCol="0">
            <a:spAutoFit/>
          </a:bodyPr>
          <a:lstStyle/>
          <a:p>
            <a:r>
              <a:rPr lang="en-IN" sz="3600" dirty="0" smtClean="0"/>
              <a:t>Used to Discard the old builds.</a:t>
            </a:r>
            <a:endParaRPr lang="en-IN" sz="3600" dirty="0"/>
          </a:p>
        </p:txBody>
      </p:sp>
      <p:cxnSp>
        <p:nvCxnSpPr>
          <p:cNvPr id="10" name="Straight Arrow Connector 9"/>
          <p:cNvCxnSpPr/>
          <p:nvPr/>
        </p:nvCxnSpPr>
        <p:spPr>
          <a:xfrm>
            <a:off x="4338537" y="6420256"/>
            <a:ext cx="1011676" cy="0"/>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41252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640"/>
          <a:stretch/>
        </p:blipFill>
        <p:spPr>
          <a:xfrm>
            <a:off x="2690306" y="1673159"/>
            <a:ext cx="20293688" cy="9766570"/>
          </a:xfrm>
          <a:prstGeom prst="rect">
            <a:avLst/>
          </a:prstGeom>
        </p:spPr>
      </p:pic>
      <p:cxnSp>
        <p:nvCxnSpPr>
          <p:cNvPr id="7" name="Straight Arrow Connector 6"/>
          <p:cNvCxnSpPr/>
          <p:nvPr/>
        </p:nvCxnSpPr>
        <p:spPr>
          <a:xfrm>
            <a:off x="6206247" y="7918314"/>
            <a:ext cx="1206230" cy="0"/>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3501958" y="7595148"/>
            <a:ext cx="2704289" cy="646331"/>
          </a:xfrm>
          <a:prstGeom prst="rect">
            <a:avLst/>
          </a:prstGeom>
          <a:noFill/>
        </p:spPr>
        <p:txBody>
          <a:bodyPr wrap="square" rtlCol="0">
            <a:spAutoFit/>
          </a:bodyPr>
          <a:lstStyle/>
          <a:p>
            <a:r>
              <a:rPr lang="en-IN" sz="3600" dirty="0" err="1" smtClean="0"/>
              <a:t>Github</a:t>
            </a:r>
            <a:r>
              <a:rPr lang="en-IN" sz="3600" dirty="0" smtClean="0"/>
              <a:t> URL</a:t>
            </a:r>
            <a:endParaRPr lang="en-IN" sz="3600" dirty="0"/>
          </a:p>
        </p:txBody>
      </p:sp>
    </p:spTree>
    <p:extLst>
      <p:ext uri="{BB962C8B-B14F-4D97-AF65-F5344CB8AC3E}">
        <p14:creationId xmlns:p14="http://schemas.microsoft.com/office/powerpoint/2010/main" val="10336398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154"/>
          <a:stretch/>
        </p:blipFill>
        <p:spPr>
          <a:xfrm>
            <a:off x="3398195" y="1984443"/>
            <a:ext cx="18826191" cy="9922212"/>
          </a:xfrm>
          <a:prstGeom prst="rect">
            <a:avLst/>
          </a:prstGeom>
        </p:spPr>
      </p:pic>
    </p:spTree>
    <p:extLst>
      <p:ext uri="{BB962C8B-B14F-4D97-AF65-F5344CB8AC3E}">
        <p14:creationId xmlns:p14="http://schemas.microsoft.com/office/powerpoint/2010/main" val="30972003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0340" y="1420236"/>
            <a:ext cx="18176105" cy="10622605"/>
          </a:xfrm>
          <a:prstGeom prst="rect">
            <a:avLst/>
          </a:prstGeom>
        </p:spPr>
      </p:pic>
      <p:sp>
        <p:nvSpPr>
          <p:cNvPr id="9" name="TextBox 8"/>
          <p:cNvSpPr txBox="1"/>
          <p:nvPr/>
        </p:nvSpPr>
        <p:spPr>
          <a:xfrm>
            <a:off x="1653704" y="5541895"/>
            <a:ext cx="3618689" cy="1754326"/>
          </a:xfrm>
          <a:prstGeom prst="rect">
            <a:avLst/>
          </a:prstGeom>
          <a:noFill/>
        </p:spPr>
        <p:txBody>
          <a:bodyPr wrap="square" rtlCol="0">
            <a:spAutoFit/>
          </a:bodyPr>
          <a:lstStyle/>
          <a:p>
            <a:r>
              <a:rPr lang="en-IN" sz="3600" dirty="0" smtClean="0"/>
              <a:t>Used to Schedule the Build Time</a:t>
            </a:r>
            <a:endParaRPr lang="en-IN" sz="3600" dirty="0"/>
          </a:p>
        </p:txBody>
      </p:sp>
      <p:cxnSp>
        <p:nvCxnSpPr>
          <p:cNvPr id="10" name="Straight Arrow Connector 9"/>
          <p:cNvCxnSpPr/>
          <p:nvPr/>
        </p:nvCxnSpPr>
        <p:spPr>
          <a:xfrm>
            <a:off x="4679006" y="6400800"/>
            <a:ext cx="1186774" cy="18258"/>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89145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154"/>
          <a:stretch/>
        </p:blipFill>
        <p:spPr>
          <a:xfrm>
            <a:off x="2101175" y="1692613"/>
            <a:ext cx="20828692" cy="9941667"/>
          </a:xfrm>
          <a:prstGeom prst="rect">
            <a:avLst/>
          </a:prstGeom>
        </p:spPr>
      </p:pic>
      <p:cxnSp>
        <p:nvCxnSpPr>
          <p:cNvPr id="6" name="Straight Arrow Connector 5"/>
          <p:cNvCxnSpPr/>
          <p:nvPr/>
        </p:nvCxnSpPr>
        <p:spPr>
          <a:xfrm>
            <a:off x="5525311" y="5778230"/>
            <a:ext cx="1108953" cy="1945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101175" y="5301176"/>
            <a:ext cx="3424136" cy="954107"/>
          </a:xfrm>
          <a:prstGeom prst="rect">
            <a:avLst/>
          </a:prstGeom>
          <a:noFill/>
        </p:spPr>
        <p:txBody>
          <a:bodyPr wrap="square" rtlCol="0">
            <a:spAutoFit/>
          </a:bodyPr>
          <a:lstStyle/>
          <a:p>
            <a:r>
              <a:rPr lang="en-IN" sz="2800" dirty="0" smtClean="0"/>
              <a:t>Adding Node JS Build Environment.</a:t>
            </a:r>
            <a:endParaRPr lang="en-IN" sz="2800" dirty="0"/>
          </a:p>
        </p:txBody>
      </p:sp>
    </p:spTree>
    <p:extLst>
      <p:ext uri="{BB962C8B-B14F-4D97-AF65-F5344CB8AC3E}">
        <p14:creationId xmlns:p14="http://schemas.microsoft.com/office/powerpoint/2010/main" val="35408053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6580760" y="488705"/>
            <a:ext cx="11222477"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Plugin Configuration</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254"/>
          <a:stretch/>
        </p:blipFill>
        <p:spPr>
          <a:xfrm>
            <a:off x="2059105" y="2081718"/>
            <a:ext cx="20265789" cy="9902759"/>
          </a:xfrm>
          <a:prstGeom prst="rect">
            <a:avLst/>
          </a:prstGeom>
        </p:spPr>
      </p:pic>
      <p:sp>
        <p:nvSpPr>
          <p:cNvPr id="3" name="Rounded Rectangle 2"/>
          <p:cNvSpPr/>
          <p:nvPr/>
        </p:nvSpPr>
        <p:spPr>
          <a:xfrm>
            <a:off x="16556477" y="3540868"/>
            <a:ext cx="5466944" cy="2470826"/>
          </a:xfrm>
          <a:prstGeom prst="round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478889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18"/>
          <p:cNvSpPr txBox="1"/>
          <p:nvPr/>
        </p:nvSpPr>
        <p:spPr>
          <a:xfrm>
            <a:off x="907398" y="1042711"/>
            <a:ext cx="9549026" cy="1291927"/>
          </a:xfrm>
          <a:prstGeom prst="rect">
            <a:avLst/>
          </a:prstGeom>
          <a:noFill/>
          <a:ln>
            <a:noFill/>
          </a:ln>
        </p:spPr>
        <p:txBody>
          <a:bodyPr spcFirstLastPara="1" wrap="square" lIns="182850" tIns="91400" rIns="182850" bIns="91400" anchor="t" anchorCtr="0">
            <a:noAutofit/>
          </a:bodyPr>
          <a:lstStyle/>
          <a:p>
            <a:pPr marL="0" marR="0" lvl="0" indent="0" algn="l" rtl="0">
              <a:lnSpc>
                <a:spcPct val="100000"/>
              </a:lnSpc>
              <a:spcBef>
                <a:spcPts val="0"/>
              </a:spcBef>
              <a:spcAft>
                <a:spcPts val="0"/>
              </a:spcAft>
              <a:buNone/>
            </a:pPr>
            <a:r>
              <a:rPr lang="en-US" sz="8000" b="1" dirty="0" smtClean="0">
                <a:solidFill>
                  <a:schemeClr val="dk2"/>
                </a:solidFill>
                <a:latin typeface="Source Sans Pro"/>
                <a:sym typeface="Source Sans Pro"/>
              </a:rPr>
              <a:t>Platform Used</a:t>
            </a:r>
            <a:endParaRPr sz="8000" b="1" dirty="0"/>
          </a:p>
        </p:txBody>
      </p:sp>
      <p:grpSp>
        <p:nvGrpSpPr>
          <p:cNvPr id="111" name="Google Shape;111;p18"/>
          <p:cNvGrpSpPr/>
          <p:nvPr/>
        </p:nvGrpSpPr>
        <p:grpSpPr>
          <a:xfrm>
            <a:off x="1076653" y="4245108"/>
            <a:ext cx="6027394" cy="1945200"/>
            <a:chOff x="586964" y="2375473"/>
            <a:chExt cx="3013697" cy="972600"/>
          </a:xfrm>
        </p:grpSpPr>
        <p:sp>
          <p:nvSpPr>
            <p:cNvPr id="112" name="Google Shape;112;p18"/>
            <p:cNvSpPr/>
            <p:nvPr/>
          </p:nvSpPr>
          <p:spPr>
            <a:xfrm>
              <a:off x="586964" y="2383368"/>
              <a:ext cx="616800" cy="616800"/>
            </a:xfrm>
            <a:prstGeom prst="roundRect">
              <a:avLst>
                <a:gd name="adj" fmla="val 16667"/>
              </a:avLst>
            </a:prstGeom>
            <a:solidFill>
              <a:schemeClr val="accent1"/>
            </a:solidFill>
            <a:ln>
              <a:noFill/>
            </a:ln>
          </p:spPr>
          <p:txBody>
            <a:bodyPr spcFirstLastPara="1" wrap="square" lIns="182850" tIns="91400" rIns="182850" bIns="91400" anchor="ctr" anchorCtr="0">
              <a:noAutofit/>
            </a:bodyPr>
            <a:lstStyle/>
            <a:p>
              <a:pPr marL="0" marR="0" lvl="0" indent="0" algn="ctr" rtl="0">
                <a:lnSpc>
                  <a:spcPct val="100000"/>
                </a:lnSpc>
                <a:spcBef>
                  <a:spcPts val="0"/>
                </a:spcBef>
                <a:spcAft>
                  <a:spcPts val="0"/>
                </a:spcAft>
                <a:buNone/>
              </a:pPr>
              <a:endParaRPr sz="3600" b="0" i="0" u="none" strike="noStrike" cap="none">
                <a:solidFill>
                  <a:schemeClr val="lt1"/>
                </a:solidFill>
                <a:latin typeface="Calibri"/>
                <a:ea typeface="Calibri"/>
                <a:cs typeface="Calibri"/>
                <a:sym typeface="Calibri"/>
              </a:endParaRPr>
            </a:p>
          </p:txBody>
        </p:sp>
        <p:sp>
          <p:nvSpPr>
            <p:cNvPr id="113" name="Google Shape;113;p18"/>
            <p:cNvSpPr/>
            <p:nvPr/>
          </p:nvSpPr>
          <p:spPr>
            <a:xfrm>
              <a:off x="1421129" y="2375473"/>
              <a:ext cx="2179532" cy="972600"/>
            </a:xfrm>
            <a:prstGeom prst="rect">
              <a:avLst/>
            </a:prstGeom>
            <a:noFill/>
            <a:ln>
              <a:noFill/>
            </a:ln>
          </p:spPr>
          <p:txBody>
            <a:bodyPr spcFirstLastPara="1" wrap="square" lIns="182850" tIns="91400" rIns="182850" bIns="91400" anchor="t" anchorCtr="0">
              <a:noAutofit/>
            </a:bodyPr>
            <a:lstStyle/>
            <a:p>
              <a:pPr marL="0" marR="0" lvl="0" indent="0" algn="l" rtl="0">
                <a:lnSpc>
                  <a:spcPct val="130000"/>
                </a:lnSpc>
                <a:spcBef>
                  <a:spcPts val="0"/>
                </a:spcBef>
                <a:spcAft>
                  <a:spcPts val="0"/>
                </a:spcAft>
                <a:buNone/>
              </a:pPr>
              <a:r>
                <a:rPr lang="en-US" sz="2800" b="1" dirty="0" smtClean="0">
                  <a:solidFill>
                    <a:schemeClr val="dk2"/>
                  </a:solidFill>
                  <a:latin typeface="Source Sans Pro"/>
                  <a:sym typeface="Source Sans Pro"/>
                </a:rPr>
                <a:t>AWS Instance</a:t>
              </a:r>
            </a:p>
            <a:p>
              <a:pPr lvl="0">
                <a:lnSpc>
                  <a:spcPct val="130000"/>
                </a:lnSpc>
              </a:pPr>
              <a:r>
                <a:rPr lang="en-US" sz="1800" dirty="0" smtClean="0">
                  <a:solidFill>
                    <a:schemeClr val="bg2"/>
                  </a:solidFill>
                  <a:latin typeface="Open Sans Light"/>
                  <a:ea typeface="Open Sans Light"/>
                  <a:cs typeface="Open Sans Light"/>
                  <a:sym typeface="Open Sans Light"/>
                </a:rPr>
                <a:t>It is a cloud </a:t>
              </a:r>
              <a:r>
                <a:rPr lang="en-US" sz="1800" dirty="0">
                  <a:solidFill>
                    <a:schemeClr val="bg2"/>
                  </a:solidFill>
                  <a:latin typeface="Open Sans Light"/>
                  <a:ea typeface="Open Sans Light"/>
                  <a:cs typeface="Open Sans Light"/>
                  <a:sym typeface="Open Sans Light"/>
                </a:rPr>
                <a:t>computing web services provide a variety of basic abstract technical infrastructure and </a:t>
              </a:r>
              <a:r>
                <a:rPr lang="en-US" sz="1800" dirty="0" smtClean="0">
                  <a:solidFill>
                    <a:schemeClr val="bg2"/>
                  </a:solidFill>
                  <a:latin typeface="Open Sans Light"/>
                  <a:ea typeface="Open Sans Light"/>
                  <a:cs typeface="Open Sans Light"/>
                  <a:sym typeface="Open Sans Light"/>
                </a:rPr>
                <a:t>distributed  computing</a:t>
              </a:r>
              <a:r>
                <a:rPr lang="en-US" sz="1800" dirty="0">
                  <a:solidFill>
                    <a:schemeClr val="bg2"/>
                  </a:solidFill>
                  <a:latin typeface="Open Sans Light"/>
                  <a:ea typeface="Open Sans Light"/>
                  <a:cs typeface="Open Sans Light"/>
                  <a:sym typeface="Open Sans Light"/>
                </a:rPr>
                <a:t> building blocks and tools</a:t>
              </a:r>
              <a:r>
                <a:rPr lang="en-US" sz="1800" dirty="0" smtClean="0">
                  <a:solidFill>
                    <a:schemeClr val="bg2"/>
                  </a:solidFill>
                  <a:latin typeface="Open Sans Light"/>
                  <a:ea typeface="Open Sans Light"/>
                  <a:cs typeface="Open Sans Light"/>
                  <a:sym typeface="Open Sans Light"/>
                </a:rPr>
                <a:t>.</a:t>
              </a:r>
              <a:endParaRPr dirty="0"/>
            </a:p>
          </p:txBody>
        </p:sp>
      </p:grpSp>
      <p:grpSp>
        <p:nvGrpSpPr>
          <p:cNvPr id="114" name="Google Shape;114;p18"/>
          <p:cNvGrpSpPr/>
          <p:nvPr/>
        </p:nvGrpSpPr>
        <p:grpSpPr>
          <a:xfrm>
            <a:off x="7104044" y="4229314"/>
            <a:ext cx="5907226" cy="1945200"/>
            <a:chOff x="3600660" y="2367576"/>
            <a:chExt cx="2953613" cy="972600"/>
          </a:xfrm>
        </p:grpSpPr>
        <p:sp>
          <p:nvSpPr>
            <p:cNvPr id="115" name="Google Shape;115;p18"/>
            <p:cNvSpPr/>
            <p:nvPr/>
          </p:nvSpPr>
          <p:spPr>
            <a:xfrm>
              <a:off x="3600660" y="2375473"/>
              <a:ext cx="616800" cy="616800"/>
            </a:xfrm>
            <a:prstGeom prst="roundRect">
              <a:avLst>
                <a:gd name="adj" fmla="val 16667"/>
              </a:avLst>
            </a:prstGeom>
            <a:solidFill>
              <a:schemeClr val="accent2"/>
            </a:solidFill>
            <a:ln>
              <a:solidFill>
                <a:schemeClr val="bg1"/>
              </a:solidFill>
            </a:ln>
          </p:spPr>
          <p:txBody>
            <a:bodyPr spcFirstLastPara="1" wrap="square" lIns="182850" tIns="91400" rIns="182850" bIns="91400" anchor="ctr" anchorCtr="0">
              <a:noAutofit/>
            </a:bodyPr>
            <a:lstStyle/>
            <a:p>
              <a:pPr marL="0" marR="0" lvl="0" indent="0" algn="ctr" rtl="0">
                <a:lnSpc>
                  <a:spcPct val="100000"/>
                </a:lnSpc>
                <a:spcBef>
                  <a:spcPts val="0"/>
                </a:spcBef>
                <a:spcAft>
                  <a:spcPts val="0"/>
                </a:spcAft>
                <a:buNone/>
              </a:pPr>
              <a:endParaRPr sz="3600" b="0" i="0" u="none" strike="noStrike" cap="none">
                <a:solidFill>
                  <a:schemeClr val="lt1"/>
                </a:solidFill>
                <a:latin typeface="Calibri"/>
                <a:ea typeface="Calibri"/>
                <a:cs typeface="Calibri"/>
                <a:sym typeface="Calibri"/>
              </a:endParaRPr>
            </a:p>
          </p:txBody>
        </p:sp>
        <p:sp>
          <p:nvSpPr>
            <p:cNvPr id="116" name="Google Shape;116;p18"/>
            <p:cNvSpPr/>
            <p:nvPr/>
          </p:nvSpPr>
          <p:spPr>
            <a:xfrm>
              <a:off x="4507973" y="2367576"/>
              <a:ext cx="2046300" cy="972600"/>
            </a:xfrm>
            <a:prstGeom prst="rect">
              <a:avLst/>
            </a:prstGeom>
            <a:noFill/>
            <a:ln>
              <a:solidFill>
                <a:schemeClr val="bg1"/>
              </a:solidFill>
            </a:ln>
          </p:spPr>
          <p:txBody>
            <a:bodyPr spcFirstLastPara="1" wrap="square" lIns="182850" tIns="91400" rIns="182850" bIns="91400" anchor="t" anchorCtr="0">
              <a:noAutofit/>
            </a:bodyPr>
            <a:lstStyle/>
            <a:p>
              <a:pPr>
                <a:lnSpc>
                  <a:spcPct val="130000"/>
                </a:lnSpc>
              </a:pPr>
              <a:r>
                <a:rPr lang="en-US" sz="2800" b="1" dirty="0" smtClean="0">
                  <a:solidFill>
                    <a:schemeClr val="dk2"/>
                  </a:solidFill>
                  <a:latin typeface="Source Sans Pro"/>
                  <a:sym typeface="Source Sans Pro"/>
                </a:rPr>
                <a:t>Jenkins</a:t>
              </a:r>
            </a:p>
            <a:p>
              <a:pPr>
                <a:lnSpc>
                  <a:spcPct val="130000"/>
                </a:lnSpc>
              </a:pPr>
              <a:r>
                <a:rPr lang="en-US" sz="1800" dirty="0" smtClean="0">
                  <a:latin typeface="Open Sans" panose="020B0604020202020204" charset="0"/>
                  <a:ea typeface="Open Sans" panose="020B0604020202020204" charset="0"/>
                  <a:cs typeface="Open Sans" panose="020B0604020202020204" charset="0"/>
                </a:rPr>
                <a:t>Jenkins </a:t>
              </a:r>
              <a:r>
                <a:rPr lang="en-US" sz="1800" dirty="0">
                  <a:latin typeface="Open Sans" panose="020B0604020202020204" charset="0"/>
                  <a:ea typeface="Open Sans" panose="020B0604020202020204" charset="0"/>
                  <a:cs typeface="Open Sans" panose="020B0604020202020204" charset="0"/>
                </a:rPr>
                <a:t>is a self-contained, open source automation server which can be used to automate all sorts of tasks related to building, testing, and delivering or deploying software.</a:t>
              </a:r>
            </a:p>
            <a:p>
              <a:pPr marL="0" marR="0" lvl="0" indent="0" algn="l" rtl="0">
                <a:lnSpc>
                  <a:spcPct val="130000"/>
                </a:lnSpc>
                <a:spcBef>
                  <a:spcPts val="0"/>
                </a:spcBef>
                <a:spcAft>
                  <a:spcPts val="0"/>
                </a:spcAft>
                <a:buNone/>
              </a:pPr>
              <a:endParaRPr dirty="0"/>
            </a:p>
          </p:txBody>
        </p:sp>
      </p:grpSp>
      <p:grpSp>
        <p:nvGrpSpPr>
          <p:cNvPr id="118" name="Google Shape;118;p18"/>
          <p:cNvGrpSpPr/>
          <p:nvPr/>
        </p:nvGrpSpPr>
        <p:grpSpPr>
          <a:xfrm>
            <a:off x="1076653" y="8847118"/>
            <a:ext cx="5896426" cy="1945200"/>
            <a:chOff x="586964" y="4676478"/>
            <a:chExt cx="2948213" cy="972600"/>
          </a:xfrm>
        </p:grpSpPr>
        <p:sp>
          <p:nvSpPr>
            <p:cNvPr id="119" name="Google Shape;119;p18"/>
            <p:cNvSpPr/>
            <p:nvPr/>
          </p:nvSpPr>
          <p:spPr>
            <a:xfrm>
              <a:off x="586964" y="4684373"/>
              <a:ext cx="616800" cy="616800"/>
            </a:xfrm>
            <a:prstGeom prst="roundRect">
              <a:avLst>
                <a:gd name="adj" fmla="val 16667"/>
              </a:avLst>
            </a:prstGeom>
            <a:solidFill>
              <a:schemeClr val="accent5"/>
            </a:solidFill>
            <a:ln>
              <a:noFill/>
            </a:ln>
          </p:spPr>
          <p:txBody>
            <a:bodyPr spcFirstLastPara="1" wrap="square" lIns="182850" tIns="91400" rIns="182850" bIns="91400" anchor="ctr" anchorCtr="0">
              <a:noAutofit/>
            </a:bodyPr>
            <a:lstStyle/>
            <a:p>
              <a:pPr marL="0" marR="0" lvl="0" indent="0" algn="ctr" rtl="0">
                <a:lnSpc>
                  <a:spcPct val="100000"/>
                </a:lnSpc>
                <a:spcBef>
                  <a:spcPts val="0"/>
                </a:spcBef>
                <a:spcAft>
                  <a:spcPts val="0"/>
                </a:spcAft>
                <a:buNone/>
              </a:pPr>
              <a:endParaRPr sz="3600" b="0" i="0" u="none" strike="noStrike" cap="none">
                <a:solidFill>
                  <a:schemeClr val="lt1"/>
                </a:solidFill>
                <a:latin typeface="Calibri"/>
                <a:ea typeface="Calibri"/>
                <a:cs typeface="Calibri"/>
                <a:sym typeface="Calibri"/>
              </a:endParaRPr>
            </a:p>
          </p:txBody>
        </p:sp>
        <p:sp>
          <p:nvSpPr>
            <p:cNvPr id="120" name="Google Shape;120;p18"/>
            <p:cNvSpPr/>
            <p:nvPr/>
          </p:nvSpPr>
          <p:spPr>
            <a:xfrm>
              <a:off x="1399396" y="4676478"/>
              <a:ext cx="2135781" cy="972600"/>
            </a:xfrm>
            <a:prstGeom prst="rect">
              <a:avLst/>
            </a:prstGeom>
            <a:noFill/>
            <a:ln>
              <a:noFill/>
            </a:ln>
          </p:spPr>
          <p:txBody>
            <a:bodyPr spcFirstLastPara="1" wrap="square" lIns="182850" tIns="91400" rIns="182850" bIns="91400" anchor="t" anchorCtr="0">
              <a:noAutofit/>
            </a:bodyPr>
            <a:lstStyle/>
            <a:p>
              <a:pPr marL="0" marR="0" lvl="0" indent="0" algn="l" rtl="0">
                <a:lnSpc>
                  <a:spcPct val="130000"/>
                </a:lnSpc>
                <a:spcBef>
                  <a:spcPts val="0"/>
                </a:spcBef>
                <a:spcAft>
                  <a:spcPts val="0"/>
                </a:spcAft>
                <a:buNone/>
              </a:pPr>
              <a:r>
                <a:rPr lang="en-US" sz="2800" b="1" dirty="0" err="1" smtClean="0">
                  <a:solidFill>
                    <a:schemeClr val="dk2"/>
                  </a:solidFill>
                  <a:latin typeface="Source Sans Pro"/>
                  <a:sym typeface="Source Sans Pro"/>
                </a:rPr>
                <a:t>Github</a:t>
              </a:r>
              <a:endParaRPr lang="en-US" dirty="0"/>
            </a:p>
            <a:p>
              <a:pPr lvl="0">
                <a:lnSpc>
                  <a:spcPct val="130000"/>
                </a:lnSpc>
              </a:pPr>
              <a:r>
                <a:rPr lang="en-US" sz="1800" dirty="0">
                  <a:latin typeface="Open Sans" panose="020B0604020202020204" charset="0"/>
                  <a:ea typeface="Open Sans" panose="020B0604020202020204" charset="0"/>
                  <a:cs typeface="Open Sans" panose="020B0604020202020204" charset="0"/>
                </a:rPr>
                <a:t>GitHub is a </a:t>
              </a:r>
              <a:r>
                <a:rPr lang="en-US" sz="1800" dirty="0" err="1">
                  <a:latin typeface="Open Sans" panose="020B0604020202020204" charset="0"/>
                  <a:ea typeface="Open Sans" panose="020B0604020202020204" charset="0"/>
                  <a:cs typeface="Open Sans" panose="020B0604020202020204" charset="0"/>
                </a:rPr>
                <a:t>Git</a:t>
              </a:r>
              <a:r>
                <a:rPr lang="en-US" sz="1800" dirty="0">
                  <a:latin typeface="Open Sans" panose="020B0604020202020204" charset="0"/>
                  <a:ea typeface="Open Sans" panose="020B0604020202020204" charset="0"/>
                  <a:cs typeface="Open Sans" panose="020B0604020202020204" charset="0"/>
                </a:rPr>
                <a:t> repository hosting service, but it adds many of its own features. While </a:t>
              </a:r>
              <a:r>
                <a:rPr lang="en-US" sz="1800" dirty="0" err="1">
                  <a:latin typeface="Open Sans" panose="020B0604020202020204" charset="0"/>
                  <a:ea typeface="Open Sans" panose="020B0604020202020204" charset="0"/>
                  <a:cs typeface="Open Sans" panose="020B0604020202020204" charset="0"/>
                </a:rPr>
                <a:t>Git</a:t>
              </a:r>
              <a:r>
                <a:rPr lang="en-US" sz="1800" dirty="0">
                  <a:latin typeface="Open Sans" panose="020B0604020202020204" charset="0"/>
                  <a:ea typeface="Open Sans" panose="020B0604020202020204" charset="0"/>
                  <a:cs typeface="Open Sans" panose="020B0604020202020204" charset="0"/>
                </a:rPr>
                <a:t> is a command line tool, GitHub provides a Web-based graphical interface.</a:t>
              </a:r>
              <a:endParaRPr sz="1800" dirty="0">
                <a:latin typeface="Open Sans" panose="020B0604020202020204" charset="0"/>
                <a:ea typeface="Open Sans" panose="020B0604020202020204" charset="0"/>
                <a:cs typeface="Open Sans" panose="020B0604020202020204" charset="0"/>
              </a:endParaRPr>
            </a:p>
          </p:txBody>
        </p:sp>
      </p:grpSp>
      <p:grpSp>
        <p:nvGrpSpPr>
          <p:cNvPr id="121" name="Google Shape;121;p18"/>
          <p:cNvGrpSpPr/>
          <p:nvPr/>
        </p:nvGrpSpPr>
        <p:grpSpPr>
          <a:xfrm>
            <a:off x="7104044" y="8831326"/>
            <a:ext cx="6787054" cy="1945200"/>
            <a:chOff x="3600660" y="4668582"/>
            <a:chExt cx="3393527" cy="972600"/>
          </a:xfrm>
        </p:grpSpPr>
        <p:sp>
          <p:nvSpPr>
            <p:cNvPr id="122" name="Google Shape;122;p18"/>
            <p:cNvSpPr/>
            <p:nvPr/>
          </p:nvSpPr>
          <p:spPr>
            <a:xfrm>
              <a:off x="3600660" y="4676478"/>
              <a:ext cx="616800" cy="616800"/>
            </a:xfrm>
            <a:prstGeom prst="roundRect">
              <a:avLst>
                <a:gd name="adj" fmla="val 16667"/>
              </a:avLst>
            </a:prstGeom>
            <a:solidFill>
              <a:schemeClr val="accent6"/>
            </a:solidFill>
            <a:ln>
              <a:noFill/>
            </a:ln>
          </p:spPr>
          <p:txBody>
            <a:bodyPr spcFirstLastPara="1" wrap="square" lIns="182850" tIns="91400" rIns="182850" bIns="91400" anchor="ctr" anchorCtr="0">
              <a:noAutofit/>
            </a:bodyPr>
            <a:lstStyle/>
            <a:p>
              <a:pPr marL="0" marR="0" lvl="0" indent="0" algn="ctr" rtl="0">
                <a:lnSpc>
                  <a:spcPct val="100000"/>
                </a:lnSpc>
                <a:spcBef>
                  <a:spcPts val="0"/>
                </a:spcBef>
                <a:spcAft>
                  <a:spcPts val="0"/>
                </a:spcAft>
                <a:buNone/>
              </a:pPr>
              <a:endParaRPr sz="3600" b="0" i="0" u="none" strike="noStrike" cap="none">
                <a:solidFill>
                  <a:schemeClr val="lt1"/>
                </a:solidFill>
                <a:latin typeface="Calibri"/>
                <a:ea typeface="Calibri"/>
                <a:cs typeface="Calibri"/>
                <a:sym typeface="Calibri"/>
              </a:endParaRPr>
            </a:p>
          </p:txBody>
        </p:sp>
        <p:sp>
          <p:nvSpPr>
            <p:cNvPr id="123" name="Google Shape;123;p18"/>
            <p:cNvSpPr/>
            <p:nvPr/>
          </p:nvSpPr>
          <p:spPr>
            <a:xfrm>
              <a:off x="4507973" y="4668582"/>
              <a:ext cx="2486214" cy="972600"/>
            </a:xfrm>
            <a:prstGeom prst="rect">
              <a:avLst/>
            </a:prstGeom>
            <a:noFill/>
            <a:ln>
              <a:noFill/>
            </a:ln>
          </p:spPr>
          <p:txBody>
            <a:bodyPr spcFirstLastPara="1" wrap="square" lIns="182850" tIns="91400" rIns="182850" bIns="91400" anchor="t" anchorCtr="0">
              <a:noAutofit/>
            </a:bodyPr>
            <a:lstStyle/>
            <a:p>
              <a:pPr lvl="0">
                <a:lnSpc>
                  <a:spcPct val="130000"/>
                </a:lnSpc>
              </a:pPr>
              <a:r>
                <a:rPr lang="en-US" sz="2800" b="1" dirty="0" smtClean="0">
                  <a:solidFill>
                    <a:schemeClr val="dk2"/>
                  </a:solidFill>
                  <a:latin typeface="Source Sans Pro"/>
                  <a:sym typeface="Source Sans Pro"/>
                </a:rPr>
                <a:t>NPM</a:t>
              </a:r>
              <a:endParaRPr lang="en-US" dirty="0" smtClean="0">
                <a:solidFill>
                  <a:schemeClr val="dk2"/>
                </a:solidFill>
                <a:latin typeface="Open Sans Light"/>
                <a:ea typeface="Open Sans Light"/>
                <a:cs typeface="Open Sans Light"/>
                <a:sym typeface="Open Sans Light"/>
              </a:endParaRPr>
            </a:p>
            <a:p>
              <a:pPr lvl="0">
                <a:lnSpc>
                  <a:spcPct val="130000"/>
                </a:lnSpc>
              </a:pPr>
              <a:r>
                <a:rPr lang="en-US" sz="1800" dirty="0" err="1">
                  <a:solidFill>
                    <a:schemeClr val="bg2"/>
                  </a:solidFill>
                  <a:latin typeface="Open Sans Light"/>
                  <a:ea typeface="Open Sans Light"/>
                  <a:cs typeface="Open Sans Light"/>
                  <a:sym typeface="Open Sans Light"/>
                </a:rPr>
                <a:t>npm</a:t>
              </a:r>
              <a:r>
                <a:rPr lang="en-US" sz="1800" dirty="0">
                  <a:solidFill>
                    <a:schemeClr val="bg2"/>
                  </a:solidFill>
                  <a:latin typeface="Open Sans Light"/>
                  <a:ea typeface="Open Sans Light"/>
                  <a:cs typeface="Open Sans Light"/>
                  <a:sym typeface="Open Sans Light"/>
                </a:rPr>
                <a:t> is a package manager for the JavaScript programming language maintained by </a:t>
              </a:r>
              <a:r>
                <a:rPr lang="en-US" sz="1800" dirty="0" err="1">
                  <a:solidFill>
                    <a:schemeClr val="bg2"/>
                  </a:solidFill>
                  <a:latin typeface="Open Sans Light"/>
                  <a:ea typeface="Open Sans Light"/>
                  <a:cs typeface="Open Sans Light"/>
                  <a:sym typeface="Open Sans Light"/>
                </a:rPr>
                <a:t>npm</a:t>
              </a:r>
              <a:r>
                <a:rPr lang="en-US" sz="1800" dirty="0">
                  <a:solidFill>
                    <a:schemeClr val="bg2"/>
                  </a:solidFill>
                  <a:latin typeface="Open Sans Light"/>
                  <a:ea typeface="Open Sans Light"/>
                  <a:cs typeface="Open Sans Light"/>
                  <a:sym typeface="Open Sans Light"/>
                </a:rPr>
                <a:t>, Inc. </a:t>
              </a:r>
              <a:r>
                <a:rPr lang="en-US" sz="1800" dirty="0" err="1">
                  <a:solidFill>
                    <a:schemeClr val="bg2"/>
                  </a:solidFill>
                  <a:latin typeface="Open Sans Light"/>
                  <a:ea typeface="Open Sans Light"/>
                  <a:cs typeface="Open Sans Light"/>
                  <a:sym typeface="Open Sans Light"/>
                </a:rPr>
                <a:t>npm</a:t>
              </a:r>
              <a:r>
                <a:rPr lang="en-US" sz="1800" dirty="0">
                  <a:solidFill>
                    <a:schemeClr val="bg2"/>
                  </a:solidFill>
                  <a:latin typeface="Open Sans Light"/>
                  <a:ea typeface="Open Sans Light"/>
                  <a:cs typeface="Open Sans Light"/>
                  <a:sym typeface="Open Sans Light"/>
                </a:rPr>
                <a:t> is the default package manager for the JavaScript runtime environment Node.js</a:t>
              </a:r>
              <a:r>
                <a:rPr lang="en-US" sz="1800" dirty="0" smtClean="0">
                  <a:solidFill>
                    <a:schemeClr val="bg2"/>
                  </a:solidFill>
                  <a:latin typeface="Open Sans Light"/>
                  <a:ea typeface="Open Sans Light"/>
                  <a:cs typeface="Open Sans Light"/>
                  <a:sym typeface="Open Sans Light"/>
                </a:rPr>
                <a:t>.</a:t>
              </a:r>
              <a:endParaRPr sz="1800" dirty="0">
                <a:solidFill>
                  <a:schemeClr val="bg2"/>
                </a:solidFill>
              </a:endParaRPr>
            </a:p>
          </p:txBody>
        </p:sp>
      </p:grpSp>
      <p:pic>
        <p:nvPicPr>
          <p:cNvPr id="126" name="Google Shape;126;p18"/>
          <p:cNvPicPr preferRelativeResize="0"/>
          <p:nvPr/>
        </p:nvPicPr>
        <p:blipFill rotWithShape="1">
          <a:blip r:embed="rId3">
            <a:alphaModFix/>
          </a:blip>
          <a:srcRect l="11407" r="9864" b="14965"/>
          <a:stretch/>
        </p:blipFill>
        <p:spPr>
          <a:xfrm>
            <a:off x="13754911" y="1634836"/>
            <a:ext cx="9412513" cy="10524738"/>
          </a:xfrm>
          <a:prstGeom prst="rect">
            <a:avLst/>
          </a:prstGeom>
          <a:noFill/>
          <a:ln>
            <a:noFill/>
          </a:ln>
        </p:spPr>
      </p:pic>
      <p:sp>
        <p:nvSpPr>
          <p:cNvPr id="25" name="Google Shape;292;p24"/>
          <p:cNvSpPr/>
          <p:nvPr/>
        </p:nvSpPr>
        <p:spPr>
          <a:xfrm>
            <a:off x="7287162" y="4494178"/>
            <a:ext cx="708100" cy="810976"/>
          </a:xfrm>
          <a:custGeom>
            <a:avLst/>
            <a:gdLst/>
            <a:ahLst/>
            <a:cxnLst/>
            <a:rect l="l" t="t" r="r" b="b"/>
            <a:pathLst>
              <a:path w="2627" h="2539" extrusionOk="0">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rgbClr val="231F2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dk1"/>
              </a:solidFill>
              <a:latin typeface="Calibri"/>
              <a:ea typeface="Calibri"/>
              <a:cs typeface="Calibri"/>
              <a:sym typeface="Calibri"/>
            </a:endParaRPr>
          </a:p>
        </p:txBody>
      </p:sp>
      <p:sp>
        <p:nvSpPr>
          <p:cNvPr id="26" name="Google Shape;253;p23"/>
          <p:cNvSpPr/>
          <p:nvPr/>
        </p:nvSpPr>
        <p:spPr>
          <a:xfrm>
            <a:off x="7260928" y="8997451"/>
            <a:ext cx="911486" cy="923080"/>
          </a:xfrm>
          <a:custGeom>
            <a:avLst/>
            <a:gdLst/>
            <a:ahLst/>
            <a:cxnLst/>
            <a:rect l="l" t="t" r="r" b="b"/>
            <a:pathLst>
              <a:path w="3659" h="3301" extrusionOk="0">
                <a:moveTo>
                  <a:pt x="3648" y="1181"/>
                </a:moveTo>
                <a:cubicBezTo>
                  <a:pt x="3641" y="1173"/>
                  <a:pt x="3631" y="1170"/>
                  <a:pt x="3621" y="1171"/>
                </a:cubicBezTo>
                <a:cubicBezTo>
                  <a:pt x="3393" y="1189"/>
                  <a:pt x="3393" y="1189"/>
                  <a:pt x="3393" y="1189"/>
                </a:cubicBezTo>
                <a:cubicBezTo>
                  <a:pt x="3266" y="751"/>
                  <a:pt x="2967" y="397"/>
                  <a:pt x="2581" y="193"/>
                </a:cubicBezTo>
                <a:cubicBezTo>
                  <a:pt x="2578" y="190"/>
                  <a:pt x="2574" y="188"/>
                  <a:pt x="2571" y="187"/>
                </a:cubicBezTo>
                <a:cubicBezTo>
                  <a:pt x="2340" y="67"/>
                  <a:pt x="2081" y="0"/>
                  <a:pt x="1809" y="0"/>
                </a:cubicBezTo>
                <a:cubicBezTo>
                  <a:pt x="1806" y="0"/>
                  <a:pt x="1804" y="0"/>
                  <a:pt x="1801" y="0"/>
                </a:cubicBezTo>
                <a:cubicBezTo>
                  <a:pt x="1533" y="2"/>
                  <a:pt x="1280" y="67"/>
                  <a:pt x="1056" y="182"/>
                </a:cubicBezTo>
                <a:cubicBezTo>
                  <a:pt x="1050" y="183"/>
                  <a:pt x="1043" y="185"/>
                  <a:pt x="1038" y="190"/>
                </a:cubicBezTo>
                <a:cubicBezTo>
                  <a:pt x="1037" y="191"/>
                  <a:pt x="1036" y="192"/>
                  <a:pt x="1034" y="194"/>
                </a:cubicBezTo>
                <a:cubicBezTo>
                  <a:pt x="739" y="351"/>
                  <a:pt x="497" y="596"/>
                  <a:pt x="343" y="894"/>
                </a:cubicBezTo>
                <a:cubicBezTo>
                  <a:pt x="340" y="897"/>
                  <a:pt x="339" y="901"/>
                  <a:pt x="337" y="905"/>
                </a:cubicBezTo>
                <a:cubicBezTo>
                  <a:pt x="230" y="1115"/>
                  <a:pt x="167" y="1351"/>
                  <a:pt x="160" y="1602"/>
                </a:cubicBezTo>
                <a:cubicBezTo>
                  <a:pt x="126" y="1567"/>
                  <a:pt x="95" y="1532"/>
                  <a:pt x="65" y="1495"/>
                </a:cubicBezTo>
                <a:cubicBezTo>
                  <a:pt x="55" y="1482"/>
                  <a:pt x="36" y="1479"/>
                  <a:pt x="21" y="1487"/>
                </a:cubicBezTo>
                <a:cubicBezTo>
                  <a:pt x="7" y="1495"/>
                  <a:pt x="0" y="1513"/>
                  <a:pt x="6" y="1528"/>
                </a:cubicBezTo>
                <a:cubicBezTo>
                  <a:pt x="58" y="1675"/>
                  <a:pt x="117" y="1806"/>
                  <a:pt x="181" y="1923"/>
                </a:cubicBezTo>
                <a:cubicBezTo>
                  <a:pt x="311" y="2704"/>
                  <a:pt x="967" y="3275"/>
                  <a:pt x="1755" y="3300"/>
                </a:cubicBezTo>
                <a:cubicBezTo>
                  <a:pt x="1773" y="3301"/>
                  <a:pt x="1791" y="3301"/>
                  <a:pt x="1809" y="3301"/>
                </a:cubicBezTo>
                <a:cubicBezTo>
                  <a:pt x="2468" y="3301"/>
                  <a:pt x="3072" y="2899"/>
                  <a:pt x="3329" y="2295"/>
                </a:cubicBezTo>
                <a:cubicBezTo>
                  <a:pt x="3500" y="2466"/>
                  <a:pt x="3500" y="2466"/>
                  <a:pt x="3500" y="2466"/>
                </a:cubicBezTo>
                <a:cubicBezTo>
                  <a:pt x="3510" y="2476"/>
                  <a:pt x="3524" y="2479"/>
                  <a:pt x="3536" y="2474"/>
                </a:cubicBezTo>
                <a:cubicBezTo>
                  <a:pt x="3549" y="2469"/>
                  <a:pt x="3558" y="2458"/>
                  <a:pt x="3559" y="2444"/>
                </a:cubicBezTo>
                <a:cubicBezTo>
                  <a:pt x="3658" y="1208"/>
                  <a:pt x="3658" y="1208"/>
                  <a:pt x="3658" y="1208"/>
                </a:cubicBezTo>
                <a:cubicBezTo>
                  <a:pt x="3659" y="1198"/>
                  <a:pt x="3655" y="1188"/>
                  <a:pt x="3648" y="1181"/>
                </a:cubicBezTo>
                <a:close/>
                <a:moveTo>
                  <a:pt x="461" y="1853"/>
                </a:moveTo>
                <a:cubicBezTo>
                  <a:pt x="454" y="1786"/>
                  <a:pt x="450" y="1718"/>
                  <a:pt x="450" y="1651"/>
                </a:cubicBezTo>
                <a:cubicBezTo>
                  <a:pt x="450" y="1492"/>
                  <a:pt x="470" y="1338"/>
                  <a:pt x="508" y="1193"/>
                </a:cubicBezTo>
                <a:cubicBezTo>
                  <a:pt x="616" y="1263"/>
                  <a:pt x="770" y="1322"/>
                  <a:pt x="957" y="1367"/>
                </a:cubicBezTo>
                <a:cubicBezTo>
                  <a:pt x="949" y="1459"/>
                  <a:pt x="944" y="1554"/>
                  <a:pt x="944" y="1651"/>
                </a:cubicBezTo>
                <a:cubicBezTo>
                  <a:pt x="944" y="1789"/>
                  <a:pt x="953" y="1926"/>
                  <a:pt x="971" y="2059"/>
                </a:cubicBezTo>
                <a:cubicBezTo>
                  <a:pt x="878" y="2041"/>
                  <a:pt x="789" y="2019"/>
                  <a:pt x="708" y="1994"/>
                </a:cubicBezTo>
                <a:cubicBezTo>
                  <a:pt x="708" y="1994"/>
                  <a:pt x="708" y="1994"/>
                  <a:pt x="708" y="1994"/>
                </a:cubicBezTo>
                <a:cubicBezTo>
                  <a:pt x="622" y="1953"/>
                  <a:pt x="540" y="1905"/>
                  <a:pt x="461" y="1853"/>
                </a:cubicBezTo>
                <a:close/>
                <a:moveTo>
                  <a:pt x="2362" y="1328"/>
                </a:moveTo>
                <a:cubicBezTo>
                  <a:pt x="2383" y="1349"/>
                  <a:pt x="2383" y="1349"/>
                  <a:pt x="2383" y="1349"/>
                </a:cubicBezTo>
                <a:cubicBezTo>
                  <a:pt x="2202" y="1375"/>
                  <a:pt x="2010" y="1389"/>
                  <a:pt x="1809" y="1389"/>
                </a:cubicBezTo>
                <a:cubicBezTo>
                  <a:pt x="1766" y="1389"/>
                  <a:pt x="1724" y="1388"/>
                  <a:pt x="1682" y="1387"/>
                </a:cubicBezTo>
                <a:cubicBezTo>
                  <a:pt x="1687" y="1074"/>
                  <a:pt x="1701" y="811"/>
                  <a:pt x="1719" y="604"/>
                </a:cubicBezTo>
                <a:cubicBezTo>
                  <a:pt x="1749" y="605"/>
                  <a:pt x="1779" y="606"/>
                  <a:pt x="1809" y="606"/>
                </a:cubicBezTo>
                <a:cubicBezTo>
                  <a:pt x="1954" y="606"/>
                  <a:pt x="2102" y="593"/>
                  <a:pt x="2232" y="566"/>
                </a:cubicBezTo>
                <a:cubicBezTo>
                  <a:pt x="2302" y="762"/>
                  <a:pt x="2353" y="1004"/>
                  <a:pt x="2379" y="1271"/>
                </a:cubicBezTo>
                <a:cubicBezTo>
                  <a:pt x="2368" y="1273"/>
                  <a:pt x="2358" y="1281"/>
                  <a:pt x="2354" y="1292"/>
                </a:cubicBezTo>
                <a:cubicBezTo>
                  <a:pt x="2350" y="1305"/>
                  <a:pt x="2353" y="1319"/>
                  <a:pt x="2362" y="1328"/>
                </a:cubicBezTo>
                <a:close/>
                <a:moveTo>
                  <a:pt x="1043" y="2072"/>
                </a:moveTo>
                <a:cubicBezTo>
                  <a:pt x="1024" y="1935"/>
                  <a:pt x="1013" y="1794"/>
                  <a:pt x="1013" y="1651"/>
                </a:cubicBezTo>
                <a:cubicBezTo>
                  <a:pt x="1013" y="1559"/>
                  <a:pt x="1017" y="1470"/>
                  <a:pt x="1025" y="1383"/>
                </a:cubicBezTo>
                <a:cubicBezTo>
                  <a:pt x="1199" y="1420"/>
                  <a:pt x="1398" y="1444"/>
                  <a:pt x="1612" y="1454"/>
                </a:cubicBezTo>
                <a:cubicBezTo>
                  <a:pt x="1612" y="1519"/>
                  <a:pt x="1611" y="1584"/>
                  <a:pt x="1611" y="1651"/>
                </a:cubicBezTo>
                <a:cubicBezTo>
                  <a:pt x="1611" y="1815"/>
                  <a:pt x="1614" y="1976"/>
                  <a:pt x="1619" y="2131"/>
                </a:cubicBezTo>
                <a:cubicBezTo>
                  <a:pt x="1415" y="2123"/>
                  <a:pt x="1220" y="2103"/>
                  <a:pt x="1043" y="2072"/>
                </a:cubicBezTo>
                <a:close/>
                <a:moveTo>
                  <a:pt x="1032" y="1314"/>
                </a:moveTo>
                <a:cubicBezTo>
                  <a:pt x="1065" y="1012"/>
                  <a:pt x="1141" y="742"/>
                  <a:pt x="1247" y="531"/>
                </a:cubicBezTo>
                <a:cubicBezTo>
                  <a:pt x="1363" y="568"/>
                  <a:pt x="1504" y="591"/>
                  <a:pt x="1650" y="601"/>
                </a:cubicBezTo>
                <a:cubicBezTo>
                  <a:pt x="1631" y="826"/>
                  <a:pt x="1618" y="1095"/>
                  <a:pt x="1613" y="1385"/>
                </a:cubicBezTo>
                <a:cubicBezTo>
                  <a:pt x="1395" y="1375"/>
                  <a:pt x="1199" y="1350"/>
                  <a:pt x="1032" y="1314"/>
                </a:cubicBezTo>
                <a:close/>
                <a:moveTo>
                  <a:pt x="1656" y="532"/>
                </a:moveTo>
                <a:cubicBezTo>
                  <a:pt x="1508" y="523"/>
                  <a:pt x="1380" y="500"/>
                  <a:pt x="1280" y="470"/>
                </a:cubicBezTo>
                <a:cubicBezTo>
                  <a:pt x="1404" y="252"/>
                  <a:pt x="1561" y="108"/>
                  <a:pt x="1735" y="76"/>
                </a:cubicBezTo>
                <a:cubicBezTo>
                  <a:pt x="1710" y="143"/>
                  <a:pt x="1683" y="269"/>
                  <a:pt x="1659" y="505"/>
                </a:cubicBezTo>
                <a:cubicBezTo>
                  <a:pt x="1658" y="514"/>
                  <a:pt x="1657" y="523"/>
                  <a:pt x="1656" y="532"/>
                </a:cubicBezTo>
                <a:close/>
                <a:moveTo>
                  <a:pt x="1809" y="537"/>
                </a:moveTo>
                <a:cubicBezTo>
                  <a:pt x="1780" y="537"/>
                  <a:pt x="1753" y="536"/>
                  <a:pt x="1725" y="536"/>
                </a:cubicBezTo>
                <a:cubicBezTo>
                  <a:pt x="1752" y="262"/>
                  <a:pt x="1786" y="101"/>
                  <a:pt x="1814" y="70"/>
                </a:cubicBezTo>
                <a:cubicBezTo>
                  <a:pt x="1965" y="74"/>
                  <a:pt x="2103" y="238"/>
                  <a:pt x="2208" y="501"/>
                </a:cubicBezTo>
                <a:cubicBezTo>
                  <a:pt x="2095" y="523"/>
                  <a:pt x="1959" y="537"/>
                  <a:pt x="1809" y="537"/>
                </a:cubicBezTo>
                <a:close/>
                <a:moveTo>
                  <a:pt x="2035" y="97"/>
                </a:moveTo>
                <a:cubicBezTo>
                  <a:pt x="2216" y="142"/>
                  <a:pt x="2385" y="240"/>
                  <a:pt x="2529" y="379"/>
                </a:cubicBezTo>
                <a:cubicBezTo>
                  <a:pt x="2481" y="419"/>
                  <a:pt x="2394" y="457"/>
                  <a:pt x="2278" y="486"/>
                </a:cubicBezTo>
                <a:cubicBezTo>
                  <a:pt x="2211" y="314"/>
                  <a:pt x="2128" y="181"/>
                  <a:pt x="2035" y="97"/>
                </a:cubicBezTo>
                <a:close/>
                <a:moveTo>
                  <a:pt x="1497" y="111"/>
                </a:moveTo>
                <a:cubicBezTo>
                  <a:pt x="1392" y="189"/>
                  <a:pt x="1297" y="304"/>
                  <a:pt x="1217" y="448"/>
                </a:cubicBezTo>
                <a:cubicBezTo>
                  <a:pt x="1130" y="415"/>
                  <a:pt x="1073" y="376"/>
                  <a:pt x="1053" y="337"/>
                </a:cubicBezTo>
                <a:cubicBezTo>
                  <a:pt x="1186" y="233"/>
                  <a:pt x="1336" y="156"/>
                  <a:pt x="1497" y="111"/>
                </a:cubicBezTo>
                <a:close/>
                <a:moveTo>
                  <a:pt x="1185" y="510"/>
                </a:moveTo>
                <a:cubicBezTo>
                  <a:pt x="1076" y="725"/>
                  <a:pt x="999" y="997"/>
                  <a:pt x="964" y="1299"/>
                </a:cubicBezTo>
                <a:cubicBezTo>
                  <a:pt x="773" y="1252"/>
                  <a:pt x="624" y="1191"/>
                  <a:pt x="527" y="1124"/>
                </a:cubicBezTo>
                <a:cubicBezTo>
                  <a:pt x="618" y="825"/>
                  <a:pt x="784" y="568"/>
                  <a:pt x="999" y="382"/>
                </a:cubicBezTo>
                <a:cubicBezTo>
                  <a:pt x="1032" y="433"/>
                  <a:pt x="1098" y="476"/>
                  <a:pt x="1185" y="510"/>
                </a:cubicBezTo>
                <a:close/>
                <a:moveTo>
                  <a:pt x="1406" y="2188"/>
                </a:moveTo>
                <a:cubicBezTo>
                  <a:pt x="1396" y="2187"/>
                  <a:pt x="1386" y="2186"/>
                  <a:pt x="1376" y="2185"/>
                </a:cubicBezTo>
                <a:cubicBezTo>
                  <a:pt x="1386" y="2186"/>
                  <a:pt x="1396" y="2187"/>
                  <a:pt x="1406" y="2188"/>
                </a:cubicBezTo>
                <a:close/>
                <a:moveTo>
                  <a:pt x="1940" y="2133"/>
                </a:moveTo>
                <a:cubicBezTo>
                  <a:pt x="1897" y="2134"/>
                  <a:pt x="1853" y="2135"/>
                  <a:pt x="1809" y="2135"/>
                </a:cubicBezTo>
                <a:cubicBezTo>
                  <a:pt x="1768" y="2135"/>
                  <a:pt x="1728" y="2134"/>
                  <a:pt x="1688" y="2133"/>
                </a:cubicBezTo>
                <a:cubicBezTo>
                  <a:pt x="1683" y="1977"/>
                  <a:pt x="1680" y="1816"/>
                  <a:pt x="1680" y="1651"/>
                </a:cubicBezTo>
                <a:cubicBezTo>
                  <a:pt x="1680" y="1584"/>
                  <a:pt x="1681" y="1519"/>
                  <a:pt x="1681" y="1456"/>
                </a:cubicBezTo>
                <a:cubicBezTo>
                  <a:pt x="1723" y="1458"/>
                  <a:pt x="1766" y="1458"/>
                  <a:pt x="1809" y="1458"/>
                </a:cubicBezTo>
                <a:cubicBezTo>
                  <a:pt x="2012" y="1458"/>
                  <a:pt x="2207" y="1444"/>
                  <a:pt x="2390" y="1418"/>
                </a:cubicBezTo>
                <a:cubicBezTo>
                  <a:pt x="2395" y="1494"/>
                  <a:pt x="2397" y="1572"/>
                  <a:pt x="2397" y="1651"/>
                </a:cubicBezTo>
                <a:cubicBezTo>
                  <a:pt x="2397" y="1725"/>
                  <a:pt x="2395" y="1799"/>
                  <a:pt x="2391" y="1872"/>
                </a:cubicBezTo>
                <a:cubicBezTo>
                  <a:pt x="2249" y="2006"/>
                  <a:pt x="2091" y="2087"/>
                  <a:pt x="1940" y="2133"/>
                </a:cubicBezTo>
                <a:close/>
                <a:moveTo>
                  <a:pt x="2460" y="1426"/>
                </a:moveTo>
                <a:cubicBezTo>
                  <a:pt x="2616" y="1582"/>
                  <a:pt x="2616" y="1582"/>
                  <a:pt x="2616" y="1582"/>
                </a:cubicBezTo>
                <a:cubicBezTo>
                  <a:pt x="2569" y="1664"/>
                  <a:pt x="2518" y="1735"/>
                  <a:pt x="2463" y="1797"/>
                </a:cubicBezTo>
                <a:cubicBezTo>
                  <a:pt x="2465" y="1748"/>
                  <a:pt x="2466" y="1699"/>
                  <a:pt x="2466" y="1651"/>
                </a:cubicBezTo>
                <a:cubicBezTo>
                  <a:pt x="2466" y="1574"/>
                  <a:pt x="2464" y="1499"/>
                  <a:pt x="2460" y="1426"/>
                </a:cubicBezTo>
                <a:close/>
                <a:moveTo>
                  <a:pt x="2302" y="550"/>
                </a:moveTo>
                <a:cubicBezTo>
                  <a:pt x="2420" y="521"/>
                  <a:pt x="2517" y="480"/>
                  <a:pt x="2577" y="428"/>
                </a:cubicBezTo>
                <a:cubicBezTo>
                  <a:pt x="2758" y="622"/>
                  <a:pt x="2897" y="885"/>
                  <a:pt x="2968" y="1193"/>
                </a:cubicBezTo>
                <a:cubicBezTo>
                  <a:pt x="2940" y="1206"/>
                  <a:pt x="2911" y="1218"/>
                  <a:pt x="2879" y="1230"/>
                </a:cubicBezTo>
                <a:cubicBezTo>
                  <a:pt x="2448" y="1264"/>
                  <a:pt x="2448" y="1264"/>
                  <a:pt x="2448" y="1264"/>
                </a:cubicBezTo>
                <a:cubicBezTo>
                  <a:pt x="2423" y="993"/>
                  <a:pt x="2373" y="750"/>
                  <a:pt x="2302" y="550"/>
                </a:cubicBezTo>
                <a:close/>
                <a:moveTo>
                  <a:pt x="3323" y="1194"/>
                </a:moveTo>
                <a:cubicBezTo>
                  <a:pt x="3078" y="1214"/>
                  <a:pt x="3078" y="1214"/>
                  <a:pt x="3078" y="1214"/>
                </a:cubicBezTo>
                <a:cubicBezTo>
                  <a:pt x="3173" y="1160"/>
                  <a:pt x="3236" y="1099"/>
                  <a:pt x="3266" y="1035"/>
                </a:cubicBezTo>
                <a:cubicBezTo>
                  <a:pt x="3287" y="1087"/>
                  <a:pt x="3307" y="1140"/>
                  <a:pt x="3323" y="1194"/>
                </a:cubicBezTo>
                <a:close/>
                <a:moveTo>
                  <a:pt x="3214" y="926"/>
                </a:moveTo>
                <a:cubicBezTo>
                  <a:pt x="3216" y="933"/>
                  <a:pt x="3217" y="940"/>
                  <a:pt x="3217" y="947"/>
                </a:cubicBezTo>
                <a:cubicBezTo>
                  <a:pt x="3217" y="1020"/>
                  <a:pt x="3151" y="1094"/>
                  <a:pt x="3031" y="1161"/>
                </a:cubicBezTo>
                <a:cubicBezTo>
                  <a:pt x="2956" y="846"/>
                  <a:pt x="2811" y="576"/>
                  <a:pt x="2622" y="376"/>
                </a:cubicBezTo>
                <a:cubicBezTo>
                  <a:pt x="2635" y="354"/>
                  <a:pt x="2641" y="332"/>
                  <a:pt x="2641" y="308"/>
                </a:cubicBezTo>
                <a:cubicBezTo>
                  <a:pt x="2641" y="308"/>
                  <a:pt x="2641" y="307"/>
                  <a:pt x="2641" y="307"/>
                </a:cubicBezTo>
                <a:cubicBezTo>
                  <a:pt x="2882" y="456"/>
                  <a:pt x="3082" y="669"/>
                  <a:pt x="3214" y="926"/>
                </a:cubicBezTo>
                <a:close/>
                <a:moveTo>
                  <a:pt x="2542" y="250"/>
                </a:moveTo>
                <a:cubicBezTo>
                  <a:pt x="2562" y="270"/>
                  <a:pt x="2572" y="289"/>
                  <a:pt x="2572" y="308"/>
                </a:cubicBezTo>
                <a:cubicBezTo>
                  <a:pt x="2572" y="313"/>
                  <a:pt x="2571" y="318"/>
                  <a:pt x="2570" y="323"/>
                </a:cubicBezTo>
                <a:cubicBezTo>
                  <a:pt x="2514" y="270"/>
                  <a:pt x="2455" y="223"/>
                  <a:pt x="2394" y="182"/>
                </a:cubicBezTo>
                <a:cubicBezTo>
                  <a:pt x="2444" y="202"/>
                  <a:pt x="2494" y="225"/>
                  <a:pt x="2542" y="250"/>
                </a:cubicBezTo>
                <a:close/>
                <a:moveTo>
                  <a:pt x="977" y="307"/>
                </a:moveTo>
                <a:cubicBezTo>
                  <a:pt x="977" y="307"/>
                  <a:pt x="976" y="308"/>
                  <a:pt x="976" y="308"/>
                </a:cubicBezTo>
                <a:cubicBezTo>
                  <a:pt x="976" y="309"/>
                  <a:pt x="977" y="310"/>
                  <a:pt x="977" y="311"/>
                </a:cubicBezTo>
                <a:cubicBezTo>
                  <a:pt x="748" y="501"/>
                  <a:pt x="569" y="767"/>
                  <a:pt x="470" y="1078"/>
                </a:cubicBezTo>
                <a:cubicBezTo>
                  <a:pt x="425" y="1035"/>
                  <a:pt x="401" y="991"/>
                  <a:pt x="401" y="947"/>
                </a:cubicBezTo>
                <a:cubicBezTo>
                  <a:pt x="401" y="941"/>
                  <a:pt x="402" y="935"/>
                  <a:pt x="403" y="928"/>
                </a:cubicBezTo>
                <a:cubicBezTo>
                  <a:pt x="535" y="673"/>
                  <a:pt x="734" y="458"/>
                  <a:pt x="977" y="307"/>
                </a:cubicBezTo>
                <a:close/>
                <a:moveTo>
                  <a:pt x="353" y="1034"/>
                </a:moveTo>
                <a:cubicBezTo>
                  <a:pt x="372" y="1075"/>
                  <a:pt x="404" y="1113"/>
                  <a:pt x="448" y="1150"/>
                </a:cubicBezTo>
                <a:cubicBezTo>
                  <a:pt x="404" y="1308"/>
                  <a:pt x="381" y="1476"/>
                  <a:pt x="381" y="1651"/>
                </a:cubicBezTo>
                <a:cubicBezTo>
                  <a:pt x="381" y="1701"/>
                  <a:pt x="383" y="1751"/>
                  <a:pt x="387" y="1801"/>
                </a:cubicBezTo>
                <a:cubicBezTo>
                  <a:pt x="332" y="1760"/>
                  <a:pt x="279" y="1716"/>
                  <a:pt x="230" y="1670"/>
                </a:cubicBezTo>
                <a:cubicBezTo>
                  <a:pt x="229" y="1664"/>
                  <a:pt x="228" y="1657"/>
                  <a:pt x="228" y="1651"/>
                </a:cubicBezTo>
                <a:cubicBezTo>
                  <a:pt x="228" y="1432"/>
                  <a:pt x="272" y="1224"/>
                  <a:pt x="353" y="1034"/>
                </a:cubicBezTo>
                <a:close/>
                <a:moveTo>
                  <a:pt x="1662" y="2869"/>
                </a:moveTo>
                <a:cubicBezTo>
                  <a:pt x="1664" y="2869"/>
                  <a:pt x="1665" y="2869"/>
                  <a:pt x="1667" y="2869"/>
                </a:cubicBezTo>
                <a:cubicBezTo>
                  <a:pt x="1688" y="3057"/>
                  <a:pt x="1711" y="3164"/>
                  <a:pt x="1734" y="3224"/>
                </a:cubicBezTo>
                <a:cubicBezTo>
                  <a:pt x="1570" y="3193"/>
                  <a:pt x="1412" y="3057"/>
                  <a:pt x="1287" y="2839"/>
                </a:cubicBezTo>
                <a:cubicBezTo>
                  <a:pt x="1394" y="2853"/>
                  <a:pt x="1507" y="2863"/>
                  <a:pt x="1624" y="2867"/>
                </a:cubicBezTo>
                <a:cubicBezTo>
                  <a:pt x="1636" y="2868"/>
                  <a:pt x="1649" y="2868"/>
                  <a:pt x="1662" y="2869"/>
                </a:cubicBezTo>
                <a:close/>
                <a:moveTo>
                  <a:pt x="1809" y="2871"/>
                </a:moveTo>
                <a:cubicBezTo>
                  <a:pt x="1939" y="2871"/>
                  <a:pt x="2065" y="2866"/>
                  <a:pt x="2186" y="2855"/>
                </a:cubicBezTo>
                <a:cubicBezTo>
                  <a:pt x="2081" y="3092"/>
                  <a:pt x="1949" y="3228"/>
                  <a:pt x="1815" y="3231"/>
                </a:cubicBezTo>
                <a:cubicBezTo>
                  <a:pt x="1804" y="3219"/>
                  <a:pt x="1770" y="3157"/>
                  <a:pt x="1737" y="2871"/>
                </a:cubicBezTo>
                <a:cubicBezTo>
                  <a:pt x="1761" y="2871"/>
                  <a:pt x="1785" y="2871"/>
                  <a:pt x="1809" y="2871"/>
                </a:cubicBezTo>
                <a:close/>
                <a:moveTo>
                  <a:pt x="2265" y="2847"/>
                </a:moveTo>
                <a:cubicBezTo>
                  <a:pt x="2405" y="2832"/>
                  <a:pt x="2537" y="2809"/>
                  <a:pt x="2656" y="2781"/>
                </a:cubicBezTo>
                <a:cubicBezTo>
                  <a:pt x="2485" y="3000"/>
                  <a:pt x="2271" y="3147"/>
                  <a:pt x="2035" y="3204"/>
                </a:cubicBezTo>
                <a:cubicBezTo>
                  <a:pt x="2120" y="3128"/>
                  <a:pt x="2198" y="3007"/>
                  <a:pt x="2265" y="2847"/>
                </a:cubicBezTo>
                <a:close/>
                <a:moveTo>
                  <a:pt x="2374" y="2763"/>
                </a:moveTo>
                <a:cubicBezTo>
                  <a:pt x="2517" y="2716"/>
                  <a:pt x="2657" y="2654"/>
                  <a:pt x="2789" y="2578"/>
                </a:cubicBezTo>
                <a:cubicBezTo>
                  <a:pt x="2767" y="2618"/>
                  <a:pt x="2743" y="2657"/>
                  <a:pt x="2718" y="2693"/>
                </a:cubicBezTo>
                <a:cubicBezTo>
                  <a:pt x="2615" y="2722"/>
                  <a:pt x="2499" y="2745"/>
                  <a:pt x="2374" y="2763"/>
                </a:cubicBezTo>
                <a:close/>
                <a:moveTo>
                  <a:pt x="1491" y="3189"/>
                </a:moveTo>
                <a:cubicBezTo>
                  <a:pt x="1237" y="3119"/>
                  <a:pt x="1007" y="2964"/>
                  <a:pt x="827" y="2745"/>
                </a:cubicBezTo>
                <a:cubicBezTo>
                  <a:pt x="938" y="2779"/>
                  <a:pt x="1064" y="2806"/>
                  <a:pt x="1201" y="2827"/>
                </a:cubicBezTo>
                <a:cubicBezTo>
                  <a:pt x="1285" y="2987"/>
                  <a:pt x="1384" y="3109"/>
                  <a:pt x="1491" y="3189"/>
                </a:cubicBezTo>
                <a:close/>
                <a:moveTo>
                  <a:pt x="753" y="2647"/>
                </a:moveTo>
                <a:cubicBezTo>
                  <a:pt x="724" y="2605"/>
                  <a:pt x="696" y="2560"/>
                  <a:pt x="669" y="2513"/>
                </a:cubicBezTo>
                <a:cubicBezTo>
                  <a:pt x="783" y="2603"/>
                  <a:pt x="900" y="2671"/>
                  <a:pt x="1014" y="2722"/>
                </a:cubicBezTo>
                <a:cubicBezTo>
                  <a:pt x="918" y="2701"/>
                  <a:pt x="831" y="2676"/>
                  <a:pt x="753" y="2647"/>
                </a:cubicBezTo>
                <a:close/>
                <a:moveTo>
                  <a:pt x="533" y="2393"/>
                </a:moveTo>
                <a:cubicBezTo>
                  <a:pt x="565" y="2466"/>
                  <a:pt x="601" y="2535"/>
                  <a:pt x="640" y="2600"/>
                </a:cubicBezTo>
                <a:cubicBezTo>
                  <a:pt x="563" y="2563"/>
                  <a:pt x="502" y="2523"/>
                  <a:pt x="461" y="2479"/>
                </a:cubicBezTo>
                <a:cubicBezTo>
                  <a:pt x="460" y="2478"/>
                  <a:pt x="459" y="2478"/>
                  <a:pt x="459" y="2477"/>
                </a:cubicBezTo>
                <a:cubicBezTo>
                  <a:pt x="389" y="2363"/>
                  <a:pt x="334" y="2240"/>
                  <a:pt x="295" y="2108"/>
                </a:cubicBezTo>
                <a:cubicBezTo>
                  <a:pt x="370" y="2218"/>
                  <a:pt x="450" y="2312"/>
                  <a:pt x="533" y="2393"/>
                </a:cubicBezTo>
                <a:close/>
                <a:moveTo>
                  <a:pt x="577" y="2646"/>
                </a:moveTo>
                <a:cubicBezTo>
                  <a:pt x="617" y="2667"/>
                  <a:pt x="661" y="2686"/>
                  <a:pt x="709" y="2705"/>
                </a:cubicBezTo>
                <a:cubicBezTo>
                  <a:pt x="793" y="2822"/>
                  <a:pt x="889" y="2924"/>
                  <a:pt x="995" y="3009"/>
                </a:cubicBezTo>
                <a:cubicBezTo>
                  <a:pt x="836" y="2914"/>
                  <a:pt x="694" y="2791"/>
                  <a:pt x="577" y="2646"/>
                </a:cubicBezTo>
                <a:close/>
                <a:moveTo>
                  <a:pt x="2405" y="3113"/>
                </a:moveTo>
                <a:cubicBezTo>
                  <a:pt x="2539" y="3023"/>
                  <a:pt x="2660" y="2901"/>
                  <a:pt x="2762" y="2753"/>
                </a:cubicBezTo>
                <a:cubicBezTo>
                  <a:pt x="2865" y="2724"/>
                  <a:pt x="2957" y="2689"/>
                  <a:pt x="3033" y="2650"/>
                </a:cubicBezTo>
                <a:cubicBezTo>
                  <a:pt x="2865" y="2854"/>
                  <a:pt x="2648" y="3013"/>
                  <a:pt x="2405" y="3113"/>
                </a:cubicBezTo>
                <a:close/>
                <a:moveTo>
                  <a:pt x="3154" y="2482"/>
                </a:moveTo>
                <a:cubicBezTo>
                  <a:pt x="3087" y="2551"/>
                  <a:pt x="2971" y="2613"/>
                  <a:pt x="2820" y="2663"/>
                </a:cubicBezTo>
                <a:cubicBezTo>
                  <a:pt x="2850" y="2614"/>
                  <a:pt x="2877" y="2562"/>
                  <a:pt x="2903" y="2508"/>
                </a:cubicBezTo>
                <a:cubicBezTo>
                  <a:pt x="3029" y="2424"/>
                  <a:pt x="3147" y="2328"/>
                  <a:pt x="3253" y="2219"/>
                </a:cubicBezTo>
                <a:cubicBezTo>
                  <a:pt x="3276" y="2242"/>
                  <a:pt x="3276" y="2242"/>
                  <a:pt x="3276" y="2242"/>
                </a:cubicBezTo>
                <a:cubicBezTo>
                  <a:pt x="3242" y="2326"/>
                  <a:pt x="3201" y="2406"/>
                  <a:pt x="3154" y="2482"/>
                </a:cubicBezTo>
                <a:close/>
                <a:moveTo>
                  <a:pt x="3496" y="2364"/>
                </a:moveTo>
                <a:cubicBezTo>
                  <a:pt x="3340" y="2209"/>
                  <a:pt x="3340" y="2209"/>
                  <a:pt x="3340" y="2209"/>
                </a:cubicBezTo>
                <a:cubicBezTo>
                  <a:pt x="3340" y="2209"/>
                  <a:pt x="3340" y="2209"/>
                  <a:pt x="3340" y="2209"/>
                </a:cubicBezTo>
                <a:cubicBezTo>
                  <a:pt x="3277" y="2145"/>
                  <a:pt x="3277" y="2145"/>
                  <a:pt x="3277" y="2145"/>
                </a:cubicBezTo>
                <a:cubicBezTo>
                  <a:pt x="3270" y="2138"/>
                  <a:pt x="3260" y="2133"/>
                  <a:pt x="3251" y="2135"/>
                </a:cubicBezTo>
                <a:cubicBezTo>
                  <a:pt x="3242" y="2135"/>
                  <a:pt x="3233" y="2139"/>
                  <a:pt x="3227" y="2146"/>
                </a:cubicBezTo>
                <a:cubicBezTo>
                  <a:pt x="2839" y="2562"/>
                  <a:pt x="2263" y="2805"/>
                  <a:pt x="1714" y="2801"/>
                </a:cubicBezTo>
                <a:cubicBezTo>
                  <a:pt x="1678" y="2800"/>
                  <a:pt x="1643" y="2799"/>
                  <a:pt x="1607" y="2797"/>
                </a:cubicBezTo>
                <a:cubicBezTo>
                  <a:pt x="1529" y="2792"/>
                  <a:pt x="1451" y="2782"/>
                  <a:pt x="1375" y="2766"/>
                </a:cubicBezTo>
                <a:cubicBezTo>
                  <a:pt x="1135" y="2716"/>
                  <a:pt x="848" y="2601"/>
                  <a:pt x="587" y="2349"/>
                </a:cubicBezTo>
                <a:cubicBezTo>
                  <a:pt x="585" y="2346"/>
                  <a:pt x="583" y="2344"/>
                  <a:pt x="581" y="2343"/>
                </a:cubicBezTo>
                <a:cubicBezTo>
                  <a:pt x="460" y="2225"/>
                  <a:pt x="345" y="2077"/>
                  <a:pt x="243" y="1893"/>
                </a:cubicBezTo>
                <a:cubicBezTo>
                  <a:pt x="243" y="1892"/>
                  <a:pt x="243" y="1891"/>
                  <a:pt x="242" y="1891"/>
                </a:cubicBezTo>
                <a:cubicBezTo>
                  <a:pt x="206" y="1825"/>
                  <a:pt x="171" y="1755"/>
                  <a:pt x="139" y="1679"/>
                </a:cubicBezTo>
                <a:cubicBezTo>
                  <a:pt x="148" y="1689"/>
                  <a:pt x="158" y="1697"/>
                  <a:pt x="168" y="1706"/>
                </a:cubicBezTo>
                <a:cubicBezTo>
                  <a:pt x="169" y="1708"/>
                  <a:pt x="170" y="1709"/>
                  <a:pt x="172" y="1710"/>
                </a:cubicBezTo>
                <a:cubicBezTo>
                  <a:pt x="172" y="1710"/>
                  <a:pt x="172" y="1710"/>
                  <a:pt x="172" y="1710"/>
                </a:cubicBezTo>
                <a:cubicBezTo>
                  <a:pt x="174" y="1712"/>
                  <a:pt x="175" y="1713"/>
                  <a:pt x="177" y="1715"/>
                </a:cubicBezTo>
                <a:cubicBezTo>
                  <a:pt x="248" y="1781"/>
                  <a:pt x="325" y="1842"/>
                  <a:pt x="406" y="1898"/>
                </a:cubicBezTo>
                <a:cubicBezTo>
                  <a:pt x="407" y="1899"/>
                  <a:pt x="408" y="1899"/>
                  <a:pt x="408" y="1900"/>
                </a:cubicBezTo>
                <a:cubicBezTo>
                  <a:pt x="590" y="2024"/>
                  <a:pt x="794" y="2120"/>
                  <a:pt x="1005" y="2182"/>
                </a:cubicBezTo>
                <a:cubicBezTo>
                  <a:pt x="1008" y="2183"/>
                  <a:pt x="1011" y="2184"/>
                  <a:pt x="1014" y="2185"/>
                </a:cubicBezTo>
                <a:cubicBezTo>
                  <a:pt x="1227" y="2247"/>
                  <a:pt x="1446" y="2273"/>
                  <a:pt x="1655" y="2257"/>
                </a:cubicBezTo>
                <a:cubicBezTo>
                  <a:pt x="1655" y="2257"/>
                  <a:pt x="1656" y="2257"/>
                  <a:pt x="1656" y="2257"/>
                </a:cubicBezTo>
                <a:cubicBezTo>
                  <a:pt x="1657" y="2257"/>
                  <a:pt x="1657" y="2257"/>
                  <a:pt x="1658" y="2257"/>
                </a:cubicBezTo>
                <a:cubicBezTo>
                  <a:pt x="1658" y="2257"/>
                  <a:pt x="1659" y="2256"/>
                  <a:pt x="1659" y="2256"/>
                </a:cubicBezTo>
                <a:cubicBezTo>
                  <a:pt x="1663" y="2256"/>
                  <a:pt x="1667" y="2256"/>
                  <a:pt x="1671" y="2256"/>
                </a:cubicBezTo>
                <a:cubicBezTo>
                  <a:pt x="1986" y="2227"/>
                  <a:pt x="2417" y="2089"/>
                  <a:pt x="2689" y="1593"/>
                </a:cubicBezTo>
                <a:cubicBezTo>
                  <a:pt x="2697" y="1579"/>
                  <a:pt x="2694" y="1563"/>
                  <a:pt x="2684" y="1552"/>
                </a:cubicBezTo>
                <a:cubicBezTo>
                  <a:pt x="2464" y="1332"/>
                  <a:pt x="2464" y="1332"/>
                  <a:pt x="2464" y="1332"/>
                </a:cubicBezTo>
                <a:cubicBezTo>
                  <a:pt x="3586" y="1243"/>
                  <a:pt x="3586" y="1243"/>
                  <a:pt x="3586" y="1243"/>
                </a:cubicBezTo>
                <a:lnTo>
                  <a:pt x="3496" y="2364"/>
                </a:lnTo>
                <a:close/>
              </a:path>
            </a:pathLst>
          </a:custGeom>
          <a:solidFill>
            <a:schemeClr val="accent3"/>
          </a:solidFill>
          <a:ln w="3175">
            <a:solidFill>
              <a:schemeClr val="bg1"/>
            </a:solid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dk1"/>
              </a:solidFill>
              <a:latin typeface="Calibri"/>
              <a:ea typeface="Calibri"/>
              <a:cs typeface="Calibri"/>
              <a:sym typeface="Calibri"/>
            </a:endParaRPr>
          </a:p>
        </p:txBody>
      </p:sp>
      <p:sp>
        <p:nvSpPr>
          <p:cNvPr id="28" name="Google Shape;463;p28"/>
          <p:cNvSpPr/>
          <p:nvPr/>
        </p:nvSpPr>
        <p:spPr>
          <a:xfrm>
            <a:off x="1266416" y="8997451"/>
            <a:ext cx="854074" cy="964514"/>
          </a:xfrm>
          <a:custGeom>
            <a:avLst/>
            <a:gdLst/>
            <a:ahLst/>
            <a:cxnLst/>
            <a:rect l="l" t="t" r="r" b="b"/>
            <a:pathLst>
              <a:path w="1561" h="1764" extrusionOk="0">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lt1"/>
          </a:solidFill>
          <a:ln>
            <a:solidFill>
              <a:schemeClr val="bg2"/>
            </a:solid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dk1"/>
              </a:solidFill>
              <a:latin typeface="Calibri"/>
              <a:ea typeface="Calibri"/>
              <a:cs typeface="Calibri"/>
              <a:sym typeface="Calibri"/>
            </a:endParaRPr>
          </a:p>
        </p:txBody>
      </p:sp>
      <p:sp>
        <p:nvSpPr>
          <p:cNvPr id="29" name="Google Shape;466;p28"/>
          <p:cNvSpPr/>
          <p:nvPr/>
        </p:nvSpPr>
        <p:spPr>
          <a:xfrm>
            <a:off x="1189358" y="4428205"/>
            <a:ext cx="848980" cy="867406"/>
          </a:xfrm>
          <a:custGeom>
            <a:avLst/>
            <a:gdLst/>
            <a:ahLst/>
            <a:cxnLst/>
            <a:rect l="l" t="t" r="r" b="b"/>
            <a:pathLst>
              <a:path w="1481" h="1519" extrusionOk="0">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dk1"/>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0"/>
                                        </p:tgtEl>
                                        <p:attrNameLst>
                                          <p:attrName>style.visibility</p:attrName>
                                        </p:attrNameLst>
                                      </p:cBhvr>
                                      <p:to>
                                        <p:strVal val="visible"/>
                                      </p:to>
                                    </p:set>
                                    <p:anim calcmode="lin" valueType="num">
                                      <p:cBhvr additive="base">
                                        <p:cTn id="7" dur="500"/>
                                        <p:tgtEl>
                                          <p:spTgt spid="110"/>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114"/>
                                        </p:tgtEl>
                                        <p:attrNameLst>
                                          <p:attrName>style.visibility</p:attrName>
                                        </p:attrNameLst>
                                      </p:cBhvr>
                                      <p:to>
                                        <p:strVal val="visible"/>
                                      </p:to>
                                    </p:set>
                                    <p:anim calcmode="lin" valueType="num">
                                      <p:cBhvr additive="base">
                                        <p:cTn id="10" dur="500"/>
                                        <p:tgtEl>
                                          <p:spTgt spid="114"/>
                                        </p:tgtEl>
                                        <p:attrNameLst>
                                          <p:attrName>ppt_y</p:attrName>
                                        </p:attrNameLst>
                                      </p:cBhvr>
                                      <p:tavLst>
                                        <p:tav tm="0">
                                          <p:val>
                                            <p:strVal val="#ppt_y+1"/>
                                          </p:val>
                                        </p:tav>
                                        <p:tav tm="100000">
                                          <p:val>
                                            <p:strVal val="#ppt_y"/>
                                          </p:val>
                                        </p:tav>
                                      </p:tavLst>
                                    </p:anim>
                                  </p:childTnLst>
                                </p:cTn>
                              </p:par>
                            </p:childTnLst>
                          </p:cTn>
                        </p:par>
                        <p:par>
                          <p:cTn id="11" fill="hold">
                            <p:stCondLst>
                              <p:cond delay="500"/>
                            </p:stCondLst>
                            <p:childTnLst>
                              <p:par>
                                <p:cTn id="12" presetID="2" presetClass="entr" presetSubtype="4" fill="hold" nodeType="afterEffect">
                                  <p:stCondLst>
                                    <p:cond delay="0"/>
                                  </p:stCondLst>
                                  <p:childTnLst>
                                    <p:set>
                                      <p:cBhvr>
                                        <p:cTn id="13" dur="1" fill="hold">
                                          <p:stCondLst>
                                            <p:cond delay="0"/>
                                          </p:stCondLst>
                                        </p:cTn>
                                        <p:tgtEl>
                                          <p:spTgt spid="118"/>
                                        </p:tgtEl>
                                        <p:attrNameLst>
                                          <p:attrName>style.visibility</p:attrName>
                                        </p:attrNameLst>
                                      </p:cBhvr>
                                      <p:to>
                                        <p:strVal val="visible"/>
                                      </p:to>
                                    </p:set>
                                    <p:anim calcmode="lin" valueType="num">
                                      <p:cBhvr additive="base">
                                        <p:cTn id="14" dur="500"/>
                                        <p:tgtEl>
                                          <p:spTgt spid="118"/>
                                        </p:tgtEl>
                                        <p:attrNameLst>
                                          <p:attrName>ppt_y</p:attrName>
                                        </p:attrNameLst>
                                      </p:cBhvr>
                                      <p:tavLst>
                                        <p:tav tm="0">
                                          <p:val>
                                            <p:strVal val="#ppt_y+1"/>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21"/>
                                        </p:tgtEl>
                                        <p:attrNameLst>
                                          <p:attrName>style.visibility</p:attrName>
                                        </p:attrNameLst>
                                      </p:cBhvr>
                                      <p:to>
                                        <p:strVal val="visible"/>
                                      </p:to>
                                    </p:set>
                                    <p:anim calcmode="lin" valueType="num">
                                      <p:cBhvr additive="base">
                                        <p:cTn id="17" dur="500"/>
                                        <p:tgtEl>
                                          <p:spTgt spid="1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Plugin</a:t>
            </a:r>
            <a:endParaRPr sz="7400" b="1" i="0" u="none" strike="noStrike" cap="none" dirty="0">
              <a:solidFill>
                <a:srgbClr val="000000"/>
              </a:solidFill>
              <a:latin typeface="Open Sans"/>
              <a:ea typeface="Open Sans"/>
              <a:cs typeface="Open Sans"/>
              <a:sym typeface="Open Sans"/>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6932"/>
          <a:stretch/>
        </p:blipFill>
        <p:spPr>
          <a:xfrm>
            <a:off x="2295728" y="2102074"/>
            <a:ext cx="20233532" cy="10075527"/>
          </a:xfrm>
          <a:prstGeom prst="rect">
            <a:avLst/>
          </a:prstGeom>
        </p:spPr>
      </p:pic>
      <p:cxnSp>
        <p:nvCxnSpPr>
          <p:cNvPr id="8" name="Straight Arrow Connector 7"/>
          <p:cNvCxnSpPr/>
          <p:nvPr/>
        </p:nvCxnSpPr>
        <p:spPr>
          <a:xfrm flipH="1">
            <a:off x="9455285" y="3151762"/>
            <a:ext cx="1206230" cy="0"/>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0972800" y="2840477"/>
            <a:ext cx="2898843" cy="830997"/>
          </a:xfrm>
          <a:prstGeom prst="rect">
            <a:avLst/>
          </a:prstGeom>
          <a:noFill/>
        </p:spPr>
        <p:txBody>
          <a:bodyPr wrap="square" rtlCol="0">
            <a:spAutoFit/>
          </a:bodyPr>
          <a:lstStyle/>
          <a:p>
            <a:r>
              <a:rPr lang="en-IN" sz="2400" dirty="0" smtClean="0"/>
              <a:t>Search a plugin Name.</a:t>
            </a:r>
            <a:endParaRPr lang="en-IN" sz="2400" dirty="0"/>
          </a:p>
        </p:txBody>
      </p:sp>
    </p:spTree>
    <p:extLst>
      <p:ext uri="{BB962C8B-B14F-4D97-AF65-F5344CB8AC3E}">
        <p14:creationId xmlns:p14="http://schemas.microsoft.com/office/powerpoint/2010/main" val="309239110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Tool Configuration</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888"/>
          <a:stretch/>
        </p:blipFill>
        <p:spPr>
          <a:xfrm>
            <a:off x="2163252" y="2217907"/>
            <a:ext cx="19901854" cy="9863846"/>
          </a:xfrm>
          <a:prstGeom prst="rect">
            <a:avLst/>
          </a:prstGeom>
        </p:spPr>
      </p:pic>
      <p:sp>
        <p:nvSpPr>
          <p:cNvPr id="3" name="Rounded Rectangle 2"/>
          <p:cNvSpPr/>
          <p:nvPr/>
        </p:nvSpPr>
        <p:spPr>
          <a:xfrm>
            <a:off x="11070076" y="3754876"/>
            <a:ext cx="5680953" cy="2217907"/>
          </a:xfrm>
          <a:prstGeom prst="round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3389499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Configure Installed Plugin</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2739"/>
          <a:stretch/>
        </p:blipFill>
        <p:spPr>
          <a:xfrm>
            <a:off x="3005697" y="2237360"/>
            <a:ext cx="19371163" cy="9435831"/>
          </a:xfrm>
          <a:prstGeom prst="rect">
            <a:avLst/>
          </a:prstGeom>
        </p:spPr>
      </p:pic>
      <p:cxnSp>
        <p:nvCxnSpPr>
          <p:cNvPr id="5" name="Straight Arrow Connector 4"/>
          <p:cNvCxnSpPr/>
          <p:nvPr/>
        </p:nvCxnSpPr>
        <p:spPr>
          <a:xfrm flipH="1">
            <a:off x="12179030" y="3385226"/>
            <a:ext cx="1070042"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3249072" y="2908172"/>
            <a:ext cx="4143983" cy="954107"/>
          </a:xfrm>
          <a:prstGeom prst="rect">
            <a:avLst/>
          </a:prstGeom>
          <a:noFill/>
        </p:spPr>
        <p:txBody>
          <a:bodyPr wrap="square" rtlCol="0">
            <a:spAutoFit/>
          </a:bodyPr>
          <a:lstStyle/>
          <a:p>
            <a:r>
              <a:rPr lang="en-IN" sz="2800" dirty="0" smtClean="0"/>
              <a:t>Configure the Installed Plugin</a:t>
            </a:r>
            <a:endParaRPr lang="en-IN" sz="2800" dirty="0"/>
          </a:p>
        </p:txBody>
      </p:sp>
    </p:spTree>
    <p:extLst>
      <p:ext uri="{BB962C8B-B14F-4D97-AF65-F5344CB8AC3E}">
        <p14:creationId xmlns:p14="http://schemas.microsoft.com/office/powerpoint/2010/main" val="24557755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Build Environment</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888"/>
          <a:stretch/>
        </p:blipFill>
        <p:spPr>
          <a:xfrm>
            <a:off x="1676400" y="2276272"/>
            <a:ext cx="20833404" cy="9734932"/>
          </a:xfrm>
          <a:prstGeom prst="rect">
            <a:avLst/>
          </a:prstGeom>
        </p:spPr>
      </p:pic>
    </p:spTree>
    <p:extLst>
      <p:ext uri="{BB962C8B-B14F-4D97-AF65-F5344CB8AC3E}">
        <p14:creationId xmlns:p14="http://schemas.microsoft.com/office/powerpoint/2010/main" val="125573429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Pipeline Execute Shell</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9429" y="2157644"/>
            <a:ext cx="17520659" cy="10161983"/>
          </a:xfrm>
          <a:prstGeom prst="rect">
            <a:avLst/>
          </a:prstGeom>
        </p:spPr>
      </p:pic>
      <p:sp>
        <p:nvSpPr>
          <p:cNvPr id="7" name="Left Brace 6"/>
          <p:cNvSpPr/>
          <p:nvPr/>
        </p:nvSpPr>
        <p:spPr>
          <a:xfrm>
            <a:off x="6941496" y="5719864"/>
            <a:ext cx="237517" cy="2298784"/>
          </a:xfrm>
          <a:prstGeom prst="leftBrace">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0" name="TextBox 9"/>
          <p:cNvSpPr txBox="1"/>
          <p:nvPr/>
        </p:nvSpPr>
        <p:spPr>
          <a:xfrm>
            <a:off x="3213370" y="6207536"/>
            <a:ext cx="3048000" cy="1323439"/>
          </a:xfrm>
          <a:prstGeom prst="rect">
            <a:avLst/>
          </a:prstGeom>
          <a:noFill/>
        </p:spPr>
        <p:txBody>
          <a:bodyPr wrap="square" rtlCol="0">
            <a:spAutoFit/>
          </a:bodyPr>
          <a:lstStyle/>
          <a:p>
            <a:r>
              <a:rPr lang="en-IN" sz="4000" dirty="0" smtClean="0"/>
              <a:t>Shell Commands</a:t>
            </a:r>
            <a:endParaRPr lang="en-IN" sz="4000" dirty="0"/>
          </a:p>
        </p:txBody>
      </p:sp>
    </p:spTree>
    <p:extLst>
      <p:ext uri="{BB962C8B-B14F-4D97-AF65-F5344CB8AC3E}">
        <p14:creationId xmlns:p14="http://schemas.microsoft.com/office/powerpoint/2010/main" val="13180282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Project node-hello</a:t>
            </a:r>
            <a:endParaRPr sz="7400" b="1" i="0" u="none" strike="noStrike" cap="none" dirty="0">
              <a:solidFill>
                <a:srgbClr val="000000"/>
              </a:solidFill>
              <a:latin typeface="Open Sans"/>
              <a:ea typeface="Open Sans"/>
              <a:cs typeface="Open Sans"/>
              <a:sym typeface="Open Sans"/>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22739"/>
          <a:stretch/>
        </p:blipFill>
        <p:spPr>
          <a:xfrm>
            <a:off x="2629711" y="2052576"/>
            <a:ext cx="19490987" cy="10204389"/>
          </a:xfrm>
          <a:prstGeom prst="rect">
            <a:avLst/>
          </a:prstGeom>
        </p:spPr>
      </p:pic>
      <p:sp>
        <p:nvSpPr>
          <p:cNvPr id="7" name="Oval 6"/>
          <p:cNvSpPr/>
          <p:nvPr/>
        </p:nvSpPr>
        <p:spPr>
          <a:xfrm>
            <a:off x="2629711" y="5214026"/>
            <a:ext cx="2117387" cy="68093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p:cNvCxnSpPr>
            <a:endCxn id="7" idx="2"/>
          </p:cNvCxnSpPr>
          <p:nvPr/>
        </p:nvCxnSpPr>
        <p:spPr>
          <a:xfrm>
            <a:off x="1676400" y="4105072"/>
            <a:ext cx="953311" cy="1449422"/>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12324" y="2350746"/>
            <a:ext cx="2042808" cy="1754326"/>
          </a:xfrm>
          <a:prstGeom prst="rect">
            <a:avLst/>
          </a:prstGeom>
          <a:noFill/>
        </p:spPr>
        <p:txBody>
          <a:bodyPr wrap="square" rtlCol="0">
            <a:spAutoFit/>
          </a:bodyPr>
          <a:lstStyle/>
          <a:p>
            <a:r>
              <a:rPr lang="en-IN" sz="3600" dirty="0" smtClean="0"/>
              <a:t>Click it to build the Project.</a:t>
            </a:r>
            <a:endParaRPr lang="en-IN" dirty="0"/>
          </a:p>
        </p:txBody>
      </p:sp>
    </p:spTree>
    <p:extLst>
      <p:ext uri="{BB962C8B-B14F-4D97-AF65-F5344CB8AC3E}">
        <p14:creationId xmlns:p14="http://schemas.microsoft.com/office/powerpoint/2010/main" val="316587882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a:solidFill>
                  <a:srgbClr val="000000"/>
                </a:solidFill>
                <a:latin typeface="Open Sans"/>
                <a:ea typeface="Open Sans"/>
                <a:cs typeface="Open Sans"/>
                <a:sym typeface="Open Sans"/>
              </a:rPr>
              <a:t>Business Success Model</a:t>
            </a:r>
            <a:endParaRPr sz="7400" b="1" i="0" u="none" strike="noStrike" cap="none">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090"/>
          <a:stretch/>
        </p:blipFill>
        <p:spPr>
          <a:xfrm>
            <a:off x="2670849" y="2354095"/>
            <a:ext cx="19532737" cy="9105088"/>
          </a:xfrm>
          <a:prstGeom prst="rect">
            <a:avLst/>
          </a:prstGeom>
        </p:spPr>
      </p:pic>
      <p:sp>
        <p:nvSpPr>
          <p:cNvPr id="4" name="Rounded Rectangle 3"/>
          <p:cNvSpPr/>
          <p:nvPr/>
        </p:nvSpPr>
        <p:spPr>
          <a:xfrm>
            <a:off x="2237362" y="5739319"/>
            <a:ext cx="4941652" cy="5233481"/>
          </a:xfrm>
          <a:prstGeom prst="round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ight Arrow 8"/>
          <p:cNvSpPr/>
          <p:nvPr/>
        </p:nvSpPr>
        <p:spPr>
          <a:xfrm>
            <a:off x="8346332" y="7626485"/>
            <a:ext cx="2295728" cy="856034"/>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p:cNvSpPr txBox="1"/>
          <p:nvPr/>
        </p:nvSpPr>
        <p:spPr>
          <a:xfrm>
            <a:off x="11653737" y="7626485"/>
            <a:ext cx="7276289" cy="707886"/>
          </a:xfrm>
          <a:prstGeom prst="rect">
            <a:avLst/>
          </a:prstGeom>
          <a:noFill/>
        </p:spPr>
        <p:txBody>
          <a:bodyPr wrap="square" rtlCol="0">
            <a:spAutoFit/>
          </a:bodyPr>
          <a:lstStyle/>
          <a:p>
            <a:r>
              <a:rPr lang="en-IN" sz="4000" dirty="0" smtClean="0"/>
              <a:t>Build Log Or Build History</a:t>
            </a:r>
            <a:endParaRPr lang="en-IN" sz="4000" dirty="0"/>
          </a:p>
        </p:txBody>
      </p:sp>
    </p:spTree>
    <p:extLst>
      <p:ext uri="{BB962C8B-B14F-4D97-AF65-F5344CB8AC3E}">
        <p14:creationId xmlns:p14="http://schemas.microsoft.com/office/powerpoint/2010/main" val="16366901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Port</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1356" y="2178996"/>
            <a:ext cx="17361288" cy="925594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Oval 7"/>
          <p:cNvSpPr/>
          <p:nvPr/>
        </p:nvSpPr>
        <p:spPr>
          <a:xfrm>
            <a:off x="6206248" y="1996148"/>
            <a:ext cx="2178995" cy="1089498"/>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2" name="Straight Arrow Connector 11"/>
          <p:cNvCxnSpPr/>
          <p:nvPr/>
        </p:nvCxnSpPr>
        <p:spPr>
          <a:xfrm>
            <a:off x="8385243" y="2513692"/>
            <a:ext cx="1225686" cy="1225685"/>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9610929" y="3739377"/>
            <a:ext cx="3132306" cy="523220"/>
          </a:xfrm>
          <a:prstGeom prst="rect">
            <a:avLst/>
          </a:prstGeom>
          <a:noFill/>
        </p:spPr>
        <p:txBody>
          <a:bodyPr wrap="square" rtlCol="0">
            <a:spAutoFit/>
          </a:bodyPr>
          <a:lstStyle/>
          <a:p>
            <a:r>
              <a:rPr lang="en-IN" sz="2800" dirty="0" smtClean="0"/>
              <a:t>This is 3000 port.</a:t>
            </a:r>
            <a:endParaRPr lang="en-IN" sz="2800" dirty="0"/>
          </a:p>
        </p:txBody>
      </p:sp>
    </p:spTree>
    <p:extLst>
      <p:ext uri="{BB962C8B-B14F-4D97-AF65-F5344CB8AC3E}">
        <p14:creationId xmlns:p14="http://schemas.microsoft.com/office/powerpoint/2010/main" val="25330159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cxnSp>
        <p:nvCxnSpPr>
          <p:cNvPr id="9" name="Straight Arrow Connector 8"/>
          <p:cNvCxnSpPr/>
          <p:nvPr/>
        </p:nvCxnSpPr>
        <p:spPr>
          <a:xfrm flipV="1">
            <a:off x="8715983" y="3346315"/>
            <a:ext cx="0" cy="194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7021" y="1400784"/>
            <a:ext cx="20955404" cy="103696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1" name="Oval 10"/>
          <p:cNvSpPr/>
          <p:nvPr/>
        </p:nvSpPr>
        <p:spPr>
          <a:xfrm>
            <a:off x="4902740" y="1245141"/>
            <a:ext cx="2334638" cy="1089498"/>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3" name="Straight Arrow Connector 12"/>
          <p:cNvCxnSpPr/>
          <p:nvPr/>
        </p:nvCxnSpPr>
        <p:spPr>
          <a:xfrm>
            <a:off x="7237378" y="1721796"/>
            <a:ext cx="1225686" cy="1225685"/>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8463064" y="3084705"/>
            <a:ext cx="3132306" cy="523220"/>
          </a:xfrm>
          <a:prstGeom prst="rect">
            <a:avLst/>
          </a:prstGeom>
          <a:noFill/>
        </p:spPr>
        <p:txBody>
          <a:bodyPr wrap="square" rtlCol="0">
            <a:spAutoFit/>
          </a:bodyPr>
          <a:lstStyle/>
          <a:p>
            <a:r>
              <a:rPr lang="en-IN" sz="2800" dirty="0" smtClean="0"/>
              <a:t>This is </a:t>
            </a:r>
            <a:r>
              <a:rPr lang="en-IN" sz="2800" dirty="0" smtClean="0"/>
              <a:t>3001 </a:t>
            </a:r>
            <a:r>
              <a:rPr lang="en-IN" sz="2800" dirty="0" smtClean="0"/>
              <a:t>port.</a:t>
            </a:r>
            <a:endParaRPr lang="en-IN" sz="2800" dirty="0"/>
          </a:p>
        </p:txBody>
      </p:sp>
    </p:spTree>
    <p:extLst>
      <p:ext uri="{BB962C8B-B14F-4D97-AF65-F5344CB8AC3E}">
        <p14:creationId xmlns:p14="http://schemas.microsoft.com/office/powerpoint/2010/main" val="59755091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Git Hub Directory</a:t>
            </a:r>
            <a:endParaRPr sz="7400" b="1" i="0" u="none" strike="noStrike" cap="none" dirty="0">
              <a:solidFill>
                <a:srgbClr val="000000"/>
              </a:solidFill>
              <a:latin typeface="Open Sans"/>
              <a:ea typeface="Open Sans"/>
              <a:cs typeface="Open Sans"/>
              <a:sym typeface="Open Sans"/>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7785"/>
          <a:stretch/>
        </p:blipFill>
        <p:spPr>
          <a:xfrm>
            <a:off x="3307403" y="2509736"/>
            <a:ext cx="19403405" cy="8968902"/>
          </a:xfrm>
          <a:prstGeom prst="rect">
            <a:avLst/>
          </a:prstGeom>
        </p:spPr>
      </p:pic>
    </p:spTree>
    <p:extLst>
      <p:ext uri="{BB962C8B-B14F-4D97-AF65-F5344CB8AC3E}">
        <p14:creationId xmlns:p14="http://schemas.microsoft.com/office/powerpoint/2010/main" val="22900406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8257081" y="420486"/>
            <a:ext cx="7869836" cy="193119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11500" b="1" i="0" u="none" strike="noStrike" cap="none" dirty="0">
                <a:solidFill>
                  <a:schemeClr val="dk2"/>
                </a:solidFill>
                <a:latin typeface="Source Sans Pro"/>
                <a:ea typeface="Source Sans Pro"/>
                <a:cs typeface="Source Sans Pro"/>
                <a:sym typeface="Source Sans Pro"/>
              </a:rPr>
              <a:t>Our Agenda</a:t>
            </a:r>
            <a:endParaRPr sz="11500" b="1" i="0" u="none" strike="noStrike" cap="none" dirty="0">
              <a:solidFill>
                <a:schemeClr val="dk2"/>
              </a:solidFill>
              <a:latin typeface="Source Sans Pro"/>
              <a:ea typeface="Source Sans Pro"/>
              <a:cs typeface="Source Sans Pro"/>
              <a:sym typeface="Source Sans Pro"/>
            </a:endParaRPr>
          </a:p>
        </p:txBody>
      </p:sp>
      <p:sp>
        <p:nvSpPr>
          <p:cNvPr id="134" name="Google Shape;134;p19"/>
          <p:cNvSpPr txBox="1">
            <a:spLocks noGrp="1"/>
          </p:cNvSpPr>
          <p:nvPr>
            <p:ph type="body" idx="1"/>
          </p:nvPr>
        </p:nvSpPr>
        <p:spPr>
          <a:xfrm>
            <a:off x="1676400" y="2594998"/>
            <a:ext cx="21031199" cy="444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2800"/>
              <a:buFont typeface="Arial"/>
              <a:buNone/>
            </a:pPr>
            <a:r>
              <a:rPr lang="en-US" dirty="0" smtClean="0"/>
              <a:t>Tasks to be Performed</a:t>
            </a:r>
            <a:endParaRPr dirty="0"/>
          </a:p>
        </p:txBody>
      </p:sp>
      <p:sp>
        <p:nvSpPr>
          <p:cNvPr id="135" name="Google Shape;135;p19"/>
          <p:cNvSpPr/>
          <p:nvPr/>
        </p:nvSpPr>
        <p:spPr>
          <a:xfrm>
            <a:off x="2195202" y="4144715"/>
            <a:ext cx="1199758" cy="119975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37" name="Google Shape;137;p19"/>
          <p:cNvSpPr txBox="1"/>
          <p:nvPr/>
        </p:nvSpPr>
        <p:spPr>
          <a:xfrm>
            <a:off x="2325181" y="4332717"/>
            <a:ext cx="939800" cy="823752"/>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dirty="0">
                <a:solidFill>
                  <a:schemeClr val="lt1"/>
                </a:solidFill>
                <a:latin typeface="Open Sans Light"/>
                <a:ea typeface="Open Sans Light"/>
                <a:cs typeface="Open Sans Light"/>
                <a:sym typeface="Open Sans Light"/>
              </a:rPr>
              <a:t>01</a:t>
            </a:r>
            <a:endParaRPr sz="4800" b="0" i="0" u="none" strike="noStrike" cap="none" dirty="0">
              <a:solidFill>
                <a:schemeClr val="lt1"/>
              </a:solidFill>
              <a:latin typeface="Open Sans Light"/>
              <a:ea typeface="Open Sans Light"/>
              <a:cs typeface="Open Sans Light"/>
              <a:sym typeface="Open Sans Light"/>
            </a:endParaRPr>
          </a:p>
        </p:txBody>
      </p:sp>
      <p:sp>
        <p:nvSpPr>
          <p:cNvPr id="139" name="Google Shape;139;p19"/>
          <p:cNvSpPr txBox="1"/>
          <p:nvPr/>
        </p:nvSpPr>
        <p:spPr>
          <a:xfrm>
            <a:off x="4402808" y="4335559"/>
            <a:ext cx="18865754" cy="1331210"/>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Create a Jenkins pipeline to deploy application present at: </a:t>
            </a:r>
            <a:r>
              <a:rPr lang="en-US" sz="3800" dirty="0">
                <a:solidFill>
                  <a:schemeClr val="dk2"/>
                </a:solidFill>
                <a:latin typeface="Open Sans Light"/>
                <a:ea typeface="Open Sans Light"/>
                <a:cs typeface="Open Sans Light"/>
                <a:sym typeface="Open Sans Light"/>
                <a:hlinkClick r:id="rId3"/>
              </a:rPr>
              <a:t>https://github.com/knoldus/node-hello</a:t>
            </a:r>
            <a:endParaRPr lang="en-US" sz="3800" dirty="0">
              <a:solidFill>
                <a:schemeClr val="dk2"/>
              </a:solidFill>
              <a:latin typeface="Open Sans Light"/>
              <a:ea typeface="Open Sans Light"/>
              <a:cs typeface="Open Sans Light"/>
              <a:sym typeface="Open Sans Light"/>
            </a:endParaRPr>
          </a:p>
          <a:p>
            <a:pPr marL="0" marR="0" lvl="0" indent="0" algn="l" rtl="0">
              <a:lnSpc>
                <a:spcPct val="100000"/>
              </a:lnSpc>
              <a:spcBef>
                <a:spcPts val="0"/>
              </a:spcBef>
              <a:spcAft>
                <a:spcPts val="0"/>
              </a:spcAft>
              <a:buClr>
                <a:srgbClr val="000000"/>
              </a:buClr>
              <a:buSzPts val="3800"/>
              <a:buFont typeface="Arial"/>
              <a:buNone/>
            </a:pPr>
            <a:endParaRPr sz="3800" b="0" i="0" u="none" strike="noStrike" cap="none" dirty="0">
              <a:solidFill>
                <a:schemeClr val="dk2"/>
              </a:solidFill>
              <a:latin typeface="Open Sans Light"/>
              <a:ea typeface="Open Sans Light"/>
              <a:cs typeface="Open Sans Light"/>
              <a:sym typeface="Open Sans Light"/>
            </a:endParaRPr>
          </a:p>
        </p:txBody>
      </p:sp>
      <p:sp>
        <p:nvSpPr>
          <p:cNvPr id="140" name="Google Shape;140;p19"/>
          <p:cNvSpPr/>
          <p:nvPr/>
        </p:nvSpPr>
        <p:spPr>
          <a:xfrm>
            <a:off x="2195202" y="5783416"/>
            <a:ext cx="1199758" cy="1199756"/>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42" name="Google Shape;142;p19"/>
          <p:cNvSpPr txBox="1"/>
          <p:nvPr/>
        </p:nvSpPr>
        <p:spPr>
          <a:xfrm>
            <a:off x="2325181" y="5971418"/>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02</a:t>
            </a:r>
            <a:endParaRPr sz="4800" b="0" i="0" u="none" strike="noStrike" cap="none">
              <a:solidFill>
                <a:schemeClr val="lt1"/>
              </a:solidFill>
              <a:latin typeface="Open Sans Light"/>
              <a:ea typeface="Open Sans Light"/>
              <a:cs typeface="Open Sans Light"/>
              <a:sym typeface="Open Sans Light"/>
            </a:endParaRPr>
          </a:p>
        </p:txBody>
      </p:sp>
      <p:sp>
        <p:nvSpPr>
          <p:cNvPr id="144" name="Google Shape;144;p19"/>
          <p:cNvSpPr txBox="1"/>
          <p:nvPr/>
        </p:nvSpPr>
        <p:spPr>
          <a:xfrm>
            <a:off x="4402808" y="5971418"/>
            <a:ext cx="15149788" cy="584775"/>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Required command to run the application and the ports being used are present in the </a:t>
            </a:r>
            <a:r>
              <a:rPr lang="en-US" sz="3800" dirty="0" err="1">
                <a:solidFill>
                  <a:schemeClr val="dk2"/>
                </a:solidFill>
                <a:latin typeface="Open Sans Light"/>
                <a:ea typeface="Open Sans Light"/>
                <a:cs typeface="Open Sans Light"/>
                <a:sym typeface="Open Sans Light"/>
              </a:rPr>
              <a:t>Github</a:t>
            </a:r>
            <a:r>
              <a:rPr lang="en-US" sz="3800" dirty="0">
                <a:solidFill>
                  <a:schemeClr val="dk2"/>
                </a:solidFill>
                <a:latin typeface="Open Sans Light"/>
                <a:ea typeface="Open Sans Light"/>
                <a:cs typeface="Open Sans Light"/>
                <a:sym typeface="Open Sans Light"/>
              </a:rPr>
              <a:t> repository.</a:t>
            </a:r>
            <a:endParaRPr sz="3800" b="0" i="0" u="none" strike="noStrike" cap="none" dirty="0">
              <a:solidFill>
                <a:schemeClr val="dk2"/>
              </a:solidFill>
              <a:latin typeface="Open Sans Light"/>
              <a:ea typeface="Open Sans Light"/>
              <a:cs typeface="Open Sans Light"/>
              <a:sym typeface="Open Sans Light"/>
            </a:endParaRPr>
          </a:p>
        </p:txBody>
      </p:sp>
      <p:sp>
        <p:nvSpPr>
          <p:cNvPr id="145" name="Google Shape;145;p19"/>
          <p:cNvSpPr/>
          <p:nvPr/>
        </p:nvSpPr>
        <p:spPr>
          <a:xfrm>
            <a:off x="2195202" y="7422117"/>
            <a:ext cx="1199758" cy="119975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47" name="Google Shape;147;p19"/>
          <p:cNvSpPr txBox="1"/>
          <p:nvPr/>
        </p:nvSpPr>
        <p:spPr>
          <a:xfrm>
            <a:off x="2325181" y="7610119"/>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03</a:t>
            </a:r>
            <a:endParaRPr sz="4800" b="0" i="0" u="none" strike="noStrike" cap="none">
              <a:solidFill>
                <a:schemeClr val="lt1"/>
              </a:solidFill>
              <a:latin typeface="Open Sans Light"/>
              <a:ea typeface="Open Sans Light"/>
              <a:cs typeface="Open Sans Light"/>
              <a:sym typeface="Open Sans Light"/>
            </a:endParaRPr>
          </a:p>
        </p:txBody>
      </p:sp>
      <p:sp>
        <p:nvSpPr>
          <p:cNvPr id="149" name="Google Shape;149;p19"/>
          <p:cNvSpPr txBox="1"/>
          <p:nvPr/>
        </p:nvSpPr>
        <p:spPr>
          <a:xfrm>
            <a:off x="4402808" y="7422117"/>
            <a:ext cx="15149788" cy="1159060"/>
          </a:xfrm>
          <a:prstGeom prst="rect">
            <a:avLst/>
          </a:prstGeom>
          <a:noFill/>
          <a:ln>
            <a:noFill/>
          </a:ln>
        </p:spPr>
        <p:txBody>
          <a:bodyPr spcFirstLastPara="1" wrap="square" lIns="0" tIns="0" rIns="0" bIns="0" anchor="t" anchorCtr="0">
            <a:noAutofit/>
          </a:bodyPr>
          <a:lstStyle/>
          <a:p>
            <a:pPr lvl="0">
              <a:buSzPts val="3800"/>
            </a:pPr>
            <a:r>
              <a:rPr lang="en-US" sz="3800" dirty="0" smtClean="0">
                <a:solidFill>
                  <a:schemeClr val="dk2"/>
                </a:solidFill>
                <a:latin typeface="Open Sans Light"/>
                <a:ea typeface="Open Sans Light"/>
                <a:cs typeface="Open Sans Light"/>
                <a:sym typeface="Open Sans Light"/>
              </a:rPr>
              <a:t>You are required to use Jenkins Freestyle project to set this pipeline.</a:t>
            </a:r>
            <a:endParaRPr sz="1400" b="0" i="0" u="none" strike="noStrike" cap="none" dirty="0">
              <a:solidFill>
                <a:srgbClr val="000000"/>
              </a:solidFill>
              <a:latin typeface="Arial"/>
              <a:ea typeface="Arial"/>
              <a:cs typeface="Arial"/>
              <a:sym typeface="Arial"/>
            </a:endParaRPr>
          </a:p>
        </p:txBody>
      </p:sp>
      <p:sp>
        <p:nvSpPr>
          <p:cNvPr id="150" name="Google Shape;150;p19"/>
          <p:cNvSpPr/>
          <p:nvPr/>
        </p:nvSpPr>
        <p:spPr>
          <a:xfrm>
            <a:off x="2195202" y="9060818"/>
            <a:ext cx="1199758" cy="1199756"/>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52" name="Google Shape;152;p19"/>
          <p:cNvSpPr txBox="1"/>
          <p:nvPr/>
        </p:nvSpPr>
        <p:spPr>
          <a:xfrm>
            <a:off x="2325181" y="9248820"/>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04</a:t>
            </a:r>
            <a:endParaRPr sz="4800" b="0" i="0" u="none" strike="noStrike" cap="none">
              <a:solidFill>
                <a:schemeClr val="lt1"/>
              </a:solidFill>
              <a:latin typeface="Open Sans Light"/>
              <a:ea typeface="Open Sans Light"/>
              <a:cs typeface="Open Sans Light"/>
              <a:sym typeface="Open Sans Light"/>
            </a:endParaRPr>
          </a:p>
        </p:txBody>
      </p:sp>
      <p:sp>
        <p:nvSpPr>
          <p:cNvPr id="154" name="Google Shape;154;p19"/>
          <p:cNvSpPr txBox="1"/>
          <p:nvPr/>
        </p:nvSpPr>
        <p:spPr>
          <a:xfrm>
            <a:off x="4402808" y="9248820"/>
            <a:ext cx="15149788" cy="1445938"/>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The ports of the application should be open for communication and accept connection on the host machine.</a:t>
            </a:r>
          </a:p>
        </p:txBody>
      </p:sp>
      <p:sp>
        <p:nvSpPr>
          <p:cNvPr id="155" name="Google Shape;155;p19"/>
          <p:cNvSpPr/>
          <p:nvPr/>
        </p:nvSpPr>
        <p:spPr>
          <a:xfrm>
            <a:off x="2195202" y="10699518"/>
            <a:ext cx="1199758" cy="1199756"/>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57" name="Google Shape;157;p19"/>
          <p:cNvSpPr txBox="1"/>
          <p:nvPr/>
        </p:nvSpPr>
        <p:spPr>
          <a:xfrm>
            <a:off x="2325181" y="10887520"/>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05</a:t>
            </a:r>
            <a:endParaRPr sz="4800" b="0" i="0" u="none" strike="noStrike" cap="none">
              <a:solidFill>
                <a:schemeClr val="lt1"/>
              </a:solidFill>
              <a:latin typeface="Open Sans Light"/>
              <a:ea typeface="Open Sans Light"/>
              <a:cs typeface="Open Sans Light"/>
              <a:sym typeface="Open Sans Light"/>
            </a:endParaRPr>
          </a:p>
        </p:txBody>
      </p:sp>
      <p:sp>
        <p:nvSpPr>
          <p:cNvPr id="159" name="Google Shape;159;p19"/>
          <p:cNvSpPr txBox="1"/>
          <p:nvPr/>
        </p:nvSpPr>
        <p:spPr>
          <a:xfrm>
            <a:off x="4402808" y="10887520"/>
            <a:ext cx="15149788" cy="1330420"/>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The validations can be performed by hitting endpoints: &lt;VM_IP&gt;:3000 or &lt;VM_IP&gt;:3001</a:t>
            </a:r>
          </a:p>
        </p:txBody>
      </p:sp>
      <p:pic>
        <p:nvPicPr>
          <p:cNvPr id="160" name="Google Shape;160;p19"/>
          <p:cNvPicPr preferRelativeResize="0"/>
          <p:nvPr/>
        </p:nvPicPr>
        <p:blipFill>
          <a:blip r:embed="rId4">
            <a:alphaModFix/>
          </a:blip>
          <a:stretch>
            <a:fillRect/>
          </a:stretch>
        </p:blipFill>
        <p:spPr>
          <a:xfrm>
            <a:off x="20649750" y="416675"/>
            <a:ext cx="3240748" cy="765615"/>
          </a:xfrm>
          <a:prstGeom prst="rect">
            <a:avLst/>
          </a:prstGeom>
          <a:noFill/>
          <a:ln>
            <a:noFill/>
          </a:ln>
        </p:spPr>
      </p:pic>
    </p:spTree>
    <p:extLst>
      <p:ext uri="{BB962C8B-B14F-4D97-AF65-F5344CB8AC3E}">
        <p14:creationId xmlns:p14="http://schemas.microsoft.com/office/powerpoint/2010/main" val="37034175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33"/>
          <p:cNvSpPr txBox="1"/>
          <p:nvPr/>
        </p:nvSpPr>
        <p:spPr>
          <a:xfrm>
            <a:off x="4123210" y="5896198"/>
            <a:ext cx="16137580" cy="1923604"/>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500"/>
              <a:buFont typeface="Arial"/>
              <a:buNone/>
            </a:pPr>
            <a:r>
              <a:rPr lang="en-US" sz="12500" b="1" dirty="0" smtClean="0">
                <a:solidFill>
                  <a:schemeClr val="lt1"/>
                </a:solidFill>
                <a:latin typeface="Source Sans Pro"/>
                <a:ea typeface="Source Sans Pro"/>
                <a:cs typeface="Source Sans Pro"/>
                <a:sym typeface="Source Sans Pro"/>
              </a:rPr>
              <a:t>Thank You</a:t>
            </a:r>
            <a:endParaRPr sz="12500" b="1" i="0" u="none" strike="noStrike" cap="none" dirty="0">
              <a:solidFill>
                <a:schemeClr val="lt1"/>
              </a:solidFill>
              <a:latin typeface="Source Sans Pro"/>
              <a:ea typeface="Source Sans Pro"/>
              <a:cs typeface="Source Sans Pro"/>
              <a:sym typeface="Source Sans Pro"/>
            </a:endParaRPr>
          </a:p>
        </p:txBody>
      </p:sp>
      <p:grpSp>
        <p:nvGrpSpPr>
          <p:cNvPr id="581" name="Google Shape;581;p33"/>
          <p:cNvGrpSpPr/>
          <p:nvPr/>
        </p:nvGrpSpPr>
        <p:grpSpPr>
          <a:xfrm>
            <a:off x="6408684" y="5334600"/>
            <a:ext cx="11566632" cy="3046801"/>
            <a:chOff x="6301042" y="4227741"/>
            <a:chExt cx="11566632" cy="3046801"/>
          </a:xfrm>
        </p:grpSpPr>
        <p:grpSp>
          <p:nvGrpSpPr>
            <p:cNvPr id="582" name="Google Shape;582;p33"/>
            <p:cNvGrpSpPr/>
            <p:nvPr/>
          </p:nvGrpSpPr>
          <p:grpSpPr>
            <a:xfrm>
              <a:off x="6301042" y="4227741"/>
              <a:ext cx="1473200" cy="1463040"/>
              <a:chOff x="6009640" y="3769678"/>
              <a:chExt cx="1473200" cy="1463040"/>
            </a:xfrm>
          </p:grpSpPr>
          <p:cxnSp>
            <p:nvCxnSpPr>
              <p:cNvPr id="583" name="Google Shape;583;p33"/>
              <p:cNvCxnSpPr/>
              <p:nvPr/>
            </p:nvCxnSpPr>
            <p:spPr>
              <a:xfrm rot="10800000">
                <a:off x="6019800" y="3784600"/>
                <a:ext cx="1463040" cy="0"/>
              </a:xfrm>
              <a:prstGeom prst="straightConnector1">
                <a:avLst/>
              </a:prstGeom>
              <a:noFill/>
              <a:ln w="28575" cap="flat" cmpd="sng">
                <a:solidFill>
                  <a:schemeClr val="lt1"/>
                </a:solidFill>
                <a:prstDash val="solid"/>
                <a:miter lim="800000"/>
                <a:headEnd type="none" w="sm" len="sm"/>
                <a:tailEnd type="none" w="sm" len="sm"/>
              </a:ln>
            </p:spPr>
          </p:cxnSp>
          <p:cxnSp>
            <p:nvCxnSpPr>
              <p:cNvPr id="584" name="Google Shape;584;p33"/>
              <p:cNvCxnSpPr/>
              <p:nvPr/>
            </p:nvCxnSpPr>
            <p:spPr>
              <a:xfrm>
                <a:off x="6009640" y="3769678"/>
                <a:ext cx="0" cy="1463040"/>
              </a:xfrm>
              <a:prstGeom prst="straightConnector1">
                <a:avLst/>
              </a:prstGeom>
              <a:noFill/>
              <a:ln w="28575" cap="flat" cmpd="sng">
                <a:solidFill>
                  <a:schemeClr val="lt1"/>
                </a:solidFill>
                <a:prstDash val="solid"/>
                <a:miter lim="800000"/>
                <a:headEnd type="none" w="sm" len="sm"/>
                <a:tailEnd type="none" w="sm" len="sm"/>
              </a:ln>
            </p:spPr>
          </p:cxnSp>
        </p:grpSp>
        <p:grpSp>
          <p:nvGrpSpPr>
            <p:cNvPr id="585" name="Google Shape;585;p33"/>
            <p:cNvGrpSpPr/>
            <p:nvPr/>
          </p:nvGrpSpPr>
          <p:grpSpPr>
            <a:xfrm rot="10800000">
              <a:off x="16394474" y="5811502"/>
              <a:ext cx="1473200" cy="1463040"/>
              <a:chOff x="6009640" y="3769678"/>
              <a:chExt cx="1473200" cy="1463040"/>
            </a:xfrm>
          </p:grpSpPr>
          <p:cxnSp>
            <p:nvCxnSpPr>
              <p:cNvPr id="586" name="Google Shape;586;p33"/>
              <p:cNvCxnSpPr/>
              <p:nvPr/>
            </p:nvCxnSpPr>
            <p:spPr>
              <a:xfrm rot="10800000">
                <a:off x="6019800" y="3784600"/>
                <a:ext cx="1463040" cy="0"/>
              </a:xfrm>
              <a:prstGeom prst="straightConnector1">
                <a:avLst/>
              </a:prstGeom>
              <a:noFill/>
              <a:ln w="28575" cap="flat" cmpd="sng">
                <a:solidFill>
                  <a:schemeClr val="lt1"/>
                </a:solidFill>
                <a:prstDash val="solid"/>
                <a:miter lim="800000"/>
                <a:headEnd type="none" w="sm" len="sm"/>
                <a:tailEnd type="none" w="sm" len="sm"/>
              </a:ln>
            </p:spPr>
          </p:cxnSp>
          <p:cxnSp>
            <p:nvCxnSpPr>
              <p:cNvPr id="587" name="Google Shape;587;p33"/>
              <p:cNvCxnSpPr/>
              <p:nvPr/>
            </p:nvCxnSpPr>
            <p:spPr>
              <a:xfrm>
                <a:off x="6009640" y="3769678"/>
                <a:ext cx="0" cy="1463040"/>
              </a:xfrm>
              <a:prstGeom prst="straightConnector1">
                <a:avLst/>
              </a:prstGeom>
              <a:noFill/>
              <a:ln w="28575" cap="flat" cmpd="sng">
                <a:solidFill>
                  <a:schemeClr val="lt1"/>
                </a:solidFill>
                <a:prstDash val="solid"/>
                <a:miter lim="800000"/>
                <a:headEnd type="none" w="sm" len="sm"/>
                <a:tailEnd type="none" w="sm" len="sm"/>
              </a:ln>
            </p:spPr>
          </p:cxnSp>
        </p:grpSp>
      </p:grpSp>
    </p:spTree>
    <p:extLst>
      <p:ext uri="{BB962C8B-B14F-4D97-AF65-F5344CB8AC3E}">
        <p14:creationId xmlns:p14="http://schemas.microsoft.com/office/powerpoint/2010/main" val="37067552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1741251" y="488705"/>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Things to Remember</a:t>
            </a:r>
            <a:endParaRPr sz="7400" b="1" i="0" u="none" strike="noStrike" cap="none" dirty="0">
              <a:solidFill>
                <a:srgbClr val="000000"/>
              </a:solidFill>
              <a:latin typeface="Open Sans"/>
              <a:ea typeface="Open Sans"/>
              <a:cs typeface="Open Sans"/>
              <a:sym typeface="Open Sans"/>
            </a:endParaRPr>
          </a:p>
        </p:txBody>
      </p:sp>
      <p:sp>
        <p:nvSpPr>
          <p:cNvPr id="6" name="TextBox 5"/>
          <p:cNvSpPr txBox="1"/>
          <p:nvPr/>
        </p:nvSpPr>
        <p:spPr>
          <a:xfrm>
            <a:off x="2162783" y="2497576"/>
            <a:ext cx="20188136" cy="914197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4800" dirty="0"/>
              <a:t>Jenkins should be set up on a Cloud Virtual Machine and not from the local </a:t>
            </a:r>
            <a:r>
              <a:rPr lang="en-US" sz="4800" dirty="0" smtClean="0"/>
              <a:t>system.</a:t>
            </a:r>
            <a:endParaRPr lang="en-US" sz="4800" dirty="0"/>
          </a:p>
          <a:p>
            <a:pPr marL="342900" indent="-342900">
              <a:lnSpc>
                <a:spcPct val="150000"/>
              </a:lnSpc>
              <a:buFont typeface="Arial" panose="020B0604020202020204" pitchFamily="34" charset="0"/>
              <a:buChar char="•"/>
            </a:pPr>
            <a:r>
              <a:rPr lang="en-US" sz="4800" dirty="0"/>
              <a:t>Any commits to the ‘main’ branch should trigger the job on Jenkins and start the build </a:t>
            </a:r>
            <a:r>
              <a:rPr lang="en-US" sz="4800" dirty="0" smtClean="0"/>
              <a:t>process.</a:t>
            </a:r>
            <a:endParaRPr lang="en-US" sz="4800" dirty="0"/>
          </a:p>
          <a:p>
            <a:pPr marL="342900" indent="-342900">
              <a:lnSpc>
                <a:spcPct val="150000"/>
              </a:lnSpc>
              <a:buFont typeface="Arial" panose="020B0604020202020204" pitchFamily="34" charset="0"/>
              <a:buChar char="•"/>
            </a:pPr>
            <a:r>
              <a:rPr lang="en-US" sz="4800" dirty="0"/>
              <a:t>Use </a:t>
            </a:r>
            <a:r>
              <a:rPr lang="en-US" sz="4800" dirty="0" smtClean="0"/>
              <a:t>Poll SCM triggers.</a:t>
            </a:r>
            <a:endParaRPr lang="en-US" sz="4800" dirty="0"/>
          </a:p>
          <a:p>
            <a:pPr marL="342900" indent="-342900">
              <a:lnSpc>
                <a:spcPct val="150000"/>
              </a:lnSpc>
              <a:buFont typeface="Arial" panose="020B0604020202020204" pitchFamily="34" charset="0"/>
              <a:buChar char="•"/>
            </a:pPr>
            <a:r>
              <a:rPr lang="en-US" sz="4800" dirty="0"/>
              <a:t>The first part of the Jenkins job should be creating the </a:t>
            </a:r>
            <a:r>
              <a:rPr lang="en-US" sz="4800" dirty="0" smtClean="0"/>
              <a:t>package.</a:t>
            </a:r>
            <a:endParaRPr lang="en-US" sz="4800" dirty="0"/>
          </a:p>
          <a:p>
            <a:pPr marL="342900" indent="-342900">
              <a:lnSpc>
                <a:spcPct val="150000"/>
              </a:lnSpc>
              <a:buFont typeface="Arial" panose="020B0604020202020204" pitchFamily="34" charset="0"/>
              <a:buChar char="•"/>
            </a:pPr>
            <a:r>
              <a:rPr lang="en-US" sz="4800" dirty="0"/>
              <a:t>The second part of the Jenkins job will be to send the package to another VM and run it </a:t>
            </a:r>
            <a:r>
              <a:rPr lang="en-US" sz="4800" dirty="0" smtClean="0"/>
              <a:t>there.</a:t>
            </a:r>
            <a:endParaRPr lang="en-US" sz="4800" dirty="0"/>
          </a:p>
        </p:txBody>
      </p:sp>
    </p:spTree>
    <p:extLst>
      <p:ext uri="{BB962C8B-B14F-4D97-AF65-F5344CB8AC3E}">
        <p14:creationId xmlns:p14="http://schemas.microsoft.com/office/powerpoint/2010/main" val="42687376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8136942" y="570004"/>
            <a:ext cx="8109626" cy="116309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dirty="0" smtClean="0">
                <a:solidFill>
                  <a:schemeClr val="dk2"/>
                </a:solidFill>
                <a:latin typeface="Source Sans Pro"/>
                <a:ea typeface="Source Sans Pro"/>
                <a:cs typeface="Source Sans Pro"/>
                <a:sym typeface="Source Sans Pro"/>
              </a:rPr>
              <a:t>Introduction</a:t>
            </a:r>
            <a:endParaRPr sz="7400" b="1" i="0" u="none" strike="noStrike" cap="none" dirty="0">
              <a:solidFill>
                <a:schemeClr val="dk2"/>
              </a:solidFill>
              <a:latin typeface="Source Sans Pro"/>
              <a:ea typeface="Source Sans Pro"/>
              <a:cs typeface="Source Sans Pro"/>
              <a:sym typeface="Source Sans Pro"/>
            </a:endParaRPr>
          </a:p>
        </p:txBody>
      </p:sp>
      <p:sp>
        <p:nvSpPr>
          <p:cNvPr id="167" name="Google Shape;167;p20"/>
          <p:cNvSpPr txBox="1"/>
          <p:nvPr/>
        </p:nvSpPr>
        <p:spPr>
          <a:xfrm>
            <a:off x="4633610" y="4233814"/>
            <a:ext cx="5753483" cy="8350055"/>
          </a:xfrm>
          <a:prstGeom prst="rect">
            <a:avLst/>
          </a:prstGeom>
          <a:noFill/>
          <a:ln>
            <a:noFill/>
          </a:ln>
        </p:spPr>
        <p:txBody>
          <a:bodyPr spcFirstLastPara="1" wrap="square" lIns="0" tIns="0" rIns="0" bIns="0" anchor="t" anchorCtr="0">
            <a:noAutofit/>
          </a:bodyPr>
          <a:lstStyle/>
          <a:p>
            <a:pPr lvl="0">
              <a:lnSpc>
                <a:spcPct val="140000"/>
              </a:lnSpc>
              <a:buSzPts val="2400"/>
            </a:pPr>
            <a:r>
              <a:rPr lang="en-US" sz="2400" dirty="0">
                <a:solidFill>
                  <a:schemeClr val="bg2"/>
                </a:solidFill>
                <a:latin typeface="Open Sans Light"/>
                <a:ea typeface="Open Sans Light"/>
                <a:cs typeface="Open Sans Light"/>
                <a:sym typeface="Open Sans Light"/>
              </a:rPr>
              <a:t>Amazon Web Services, Inc. (AWS) is a subsidiary of Amazon providing on-demand </a:t>
            </a:r>
            <a:r>
              <a:rPr lang="en-US" sz="2400" dirty="0" smtClean="0">
                <a:solidFill>
                  <a:schemeClr val="bg2"/>
                </a:solidFill>
                <a:latin typeface="Open Sans Light"/>
                <a:ea typeface="Open Sans Light"/>
                <a:cs typeface="Open Sans Light"/>
                <a:sym typeface="Open Sans Light"/>
              </a:rPr>
              <a:t>cloud computing</a:t>
            </a:r>
            <a:r>
              <a:rPr lang="en-US" sz="2400" dirty="0">
                <a:solidFill>
                  <a:schemeClr val="bg2"/>
                </a:solidFill>
                <a:latin typeface="Open Sans Light"/>
                <a:ea typeface="Open Sans Light"/>
                <a:cs typeface="Open Sans Light"/>
                <a:sym typeface="Open Sans Light"/>
              </a:rPr>
              <a:t> platforms and APIs to individuals, companies, and governments, on a metered pay-as-you-go basis. These cloud computing web services provide a variety of basic abstract technical infrastructure and distributed computing building blocks and tools. One of these services is Amazon Elastic Compute Cloud (EC2), which allows users to have at their disposal a virtual cluster of computers, available all the time, through the Internet.</a:t>
            </a:r>
          </a:p>
          <a:p>
            <a:pPr lvl="0">
              <a:lnSpc>
                <a:spcPct val="140000"/>
              </a:lnSpc>
              <a:buSzPts val="2400"/>
            </a:pPr>
            <a:endParaRPr sz="2400" i="0" u="none" strike="noStrike" cap="none" dirty="0">
              <a:solidFill>
                <a:schemeClr val="bg2"/>
              </a:solidFill>
              <a:latin typeface="Open Sans Light"/>
              <a:ea typeface="Open Sans Light"/>
              <a:cs typeface="Open Sans Light"/>
              <a:sym typeface="Open Sans Light"/>
            </a:endParaRPr>
          </a:p>
        </p:txBody>
      </p:sp>
      <p:sp>
        <p:nvSpPr>
          <p:cNvPr id="168" name="Google Shape;168;p20"/>
          <p:cNvSpPr txBox="1"/>
          <p:nvPr/>
        </p:nvSpPr>
        <p:spPr>
          <a:xfrm>
            <a:off x="5492811" y="3040097"/>
            <a:ext cx="5750806" cy="646331"/>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4200"/>
              <a:buFont typeface="Arial"/>
              <a:buNone/>
            </a:pPr>
            <a:r>
              <a:rPr lang="en-IN" sz="4200" b="1" i="0" u="none" strike="noStrike" cap="none" dirty="0" smtClean="0">
                <a:solidFill>
                  <a:schemeClr val="dk2"/>
                </a:solidFill>
                <a:latin typeface="Open Sans Light"/>
                <a:ea typeface="Open Sans Light"/>
                <a:cs typeface="Open Sans Light"/>
                <a:sym typeface="Open Sans Light"/>
              </a:rPr>
              <a:t>Amazon AWS</a:t>
            </a:r>
            <a:endParaRPr sz="4200" b="1" i="0" u="none" strike="noStrike" cap="none" dirty="0">
              <a:solidFill>
                <a:schemeClr val="dk2"/>
              </a:solidFill>
              <a:latin typeface="Open Sans Light"/>
              <a:ea typeface="Open Sans Light"/>
              <a:cs typeface="Open Sans Light"/>
              <a:sym typeface="Open Sans Light"/>
            </a:endParaRPr>
          </a:p>
        </p:txBody>
      </p:sp>
      <p:sp>
        <p:nvSpPr>
          <p:cNvPr id="169" name="Google Shape;169;p20"/>
          <p:cNvSpPr txBox="1"/>
          <p:nvPr/>
        </p:nvSpPr>
        <p:spPr>
          <a:xfrm>
            <a:off x="14412308" y="4233814"/>
            <a:ext cx="5753483" cy="5065426"/>
          </a:xfrm>
          <a:prstGeom prst="rect">
            <a:avLst/>
          </a:prstGeom>
          <a:noFill/>
          <a:ln>
            <a:noFill/>
          </a:ln>
        </p:spPr>
        <p:txBody>
          <a:bodyPr spcFirstLastPara="1" wrap="square" lIns="0" tIns="0" rIns="0" bIns="0" anchor="t" anchorCtr="0">
            <a:noAutofit/>
          </a:bodyPr>
          <a:lstStyle/>
          <a:p>
            <a:pPr lvl="0">
              <a:lnSpc>
                <a:spcPct val="140000"/>
              </a:lnSpc>
              <a:buSzPts val="2400"/>
            </a:pPr>
            <a:r>
              <a:rPr lang="en-US" sz="2400" dirty="0">
                <a:latin typeface="Open Sans" panose="020B0604020202020204" charset="0"/>
                <a:ea typeface="Open Sans" panose="020B0604020202020204" charset="0"/>
                <a:cs typeface="Open Sans" panose="020B0604020202020204" charset="0"/>
              </a:rPr>
              <a:t>Jenkins is a self-contained, open source automation server which can be used to automate all sorts of tasks related to building, testing, and delivering or deploying software.</a:t>
            </a:r>
          </a:p>
          <a:p>
            <a:pPr lvl="0">
              <a:lnSpc>
                <a:spcPct val="140000"/>
              </a:lnSpc>
              <a:buSzPts val="2400"/>
            </a:pPr>
            <a:endParaRPr lang="en-US" sz="2400" dirty="0">
              <a:latin typeface="Open Sans" panose="020B0604020202020204" charset="0"/>
              <a:ea typeface="Open Sans" panose="020B0604020202020204" charset="0"/>
              <a:cs typeface="Open Sans" panose="020B0604020202020204" charset="0"/>
            </a:endParaRPr>
          </a:p>
          <a:p>
            <a:pPr lvl="0">
              <a:lnSpc>
                <a:spcPct val="140000"/>
              </a:lnSpc>
              <a:buSzPts val="2400"/>
            </a:pPr>
            <a:r>
              <a:rPr lang="en-US" sz="2400" dirty="0">
                <a:latin typeface="Open Sans" panose="020B0604020202020204" charset="0"/>
                <a:ea typeface="Open Sans" panose="020B0604020202020204" charset="0"/>
                <a:cs typeface="Open Sans" panose="020B0604020202020204" charset="0"/>
              </a:rPr>
              <a:t>Jenkins can be installed through native system packages, Docker, or even run standalone by any machine with a Java Runtime Environment (JRE) installed.</a:t>
            </a:r>
            <a:endParaRPr sz="2400" b="0" i="0" u="none" strike="noStrike" cap="none" dirty="0">
              <a:solidFill>
                <a:srgbClr val="000000"/>
              </a:solidFill>
              <a:latin typeface="Open Sans" panose="020B0604020202020204" charset="0"/>
              <a:ea typeface="Open Sans" panose="020B0604020202020204" charset="0"/>
              <a:cs typeface="Open Sans" panose="020B0604020202020204" charset="0"/>
              <a:sym typeface="Arial"/>
            </a:endParaRPr>
          </a:p>
        </p:txBody>
      </p:sp>
      <p:sp>
        <p:nvSpPr>
          <p:cNvPr id="170" name="Google Shape;170;p20"/>
          <p:cNvSpPr txBox="1"/>
          <p:nvPr/>
        </p:nvSpPr>
        <p:spPr>
          <a:xfrm>
            <a:off x="14412308" y="3040098"/>
            <a:ext cx="5750806" cy="646331"/>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4200"/>
              <a:buFont typeface="Arial"/>
              <a:buNone/>
            </a:pPr>
            <a:r>
              <a:rPr lang="en-IN" sz="4200" b="1" i="0" u="none" strike="noStrike" cap="none" dirty="0" smtClean="0">
                <a:solidFill>
                  <a:schemeClr val="dk2"/>
                </a:solidFill>
                <a:latin typeface="Open Sans Light"/>
                <a:ea typeface="Open Sans Light"/>
                <a:cs typeface="Open Sans Light"/>
                <a:sym typeface="Open Sans Light"/>
              </a:rPr>
              <a:t>Jenkins</a:t>
            </a:r>
            <a:endParaRPr sz="4200" b="1" i="0" u="none" strike="noStrike" cap="none" dirty="0">
              <a:solidFill>
                <a:schemeClr val="dk2"/>
              </a:solidFill>
              <a:latin typeface="Open Sans Light"/>
              <a:ea typeface="Open Sans Light"/>
              <a:cs typeface="Open Sans Light"/>
              <a:sym typeface="Open Sans Light"/>
            </a:endParaRPr>
          </a:p>
        </p:txBody>
      </p:sp>
      <p:sp>
        <p:nvSpPr>
          <p:cNvPr id="2" name="Text Placeholder 1"/>
          <p:cNvSpPr>
            <a:spLocks noGrp="1"/>
          </p:cNvSpPr>
          <p:nvPr>
            <p:ph type="body" idx="1"/>
          </p:nvPr>
        </p:nvSpPr>
        <p:spPr/>
        <p:txBody>
          <a:bodyPr/>
          <a:lstStyle/>
          <a:p>
            <a:r>
              <a:rPr lang="en-IN" dirty="0" smtClean="0"/>
              <a:t>Information about Platform Used</a:t>
            </a:r>
            <a:endParaRPr lang="en-IN"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1741251" y="488705"/>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AWS Instance</a:t>
            </a:r>
            <a:endParaRPr sz="7400" b="1" i="0" u="none" strike="noStrike" cap="none" dirty="0">
              <a:solidFill>
                <a:srgbClr val="000000"/>
              </a:solidFill>
              <a:latin typeface="Open Sans"/>
              <a:ea typeface="Open Sans"/>
              <a:cs typeface="Open Sans"/>
              <a:sym typeface="Open Sans"/>
            </a:endParaRPr>
          </a:p>
        </p:txBody>
      </p:sp>
      <p:pic>
        <p:nvPicPr>
          <p:cNvPr id="178" name="Google Shape;178;p21"/>
          <p:cNvPicPr preferRelativeResize="0"/>
          <p:nvPr/>
        </p:nvPicPr>
        <p:blipFill rotWithShape="1">
          <a:blip r:embed="rId3">
            <a:alphaModFix/>
          </a:blip>
          <a:srcRect t="160"/>
          <a:stretch/>
        </p:blipFill>
        <p:spPr>
          <a:xfrm>
            <a:off x="3424136" y="2062264"/>
            <a:ext cx="17665430" cy="10428051"/>
          </a:xfrm>
          <a:prstGeom prst="rect">
            <a:avLst/>
          </a:prstGeom>
          <a:noFill/>
          <a:ln>
            <a:solidFill>
              <a:schemeClr val="bg2"/>
            </a:solidFill>
          </a:ln>
        </p:spPr>
      </p:pic>
      <p:cxnSp>
        <p:nvCxnSpPr>
          <p:cNvPr id="5" name="Straight Arrow Connector 4"/>
          <p:cNvCxnSpPr/>
          <p:nvPr/>
        </p:nvCxnSpPr>
        <p:spPr>
          <a:xfrm>
            <a:off x="19922247" y="3404681"/>
            <a:ext cx="1400783" cy="13618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1323030" y="4669276"/>
            <a:ext cx="2626468" cy="830997"/>
          </a:xfrm>
          <a:prstGeom prst="rect">
            <a:avLst/>
          </a:prstGeom>
          <a:noFill/>
        </p:spPr>
        <p:txBody>
          <a:bodyPr wrap="square" rtlCol="0">
            <a:spAutoFit/>
          </a:bodyPr>
          <a:lstStyle/>
          <a:p>
            <a:r>
              <a:rPr lang="en-IN" sz="2400" dirty="0" smtClean="0"/>
              <a:t>Used to Launch a new Instance.</a:t>
            </a:r>
            <a:endParaRPr lang="en-IN" sz="24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8616" t="13805" r="1382"/>
          <a:stretch/>
        </p:blipFill>
        <p:spPr>
          <a:xfrm>
            <a:off x="2079181" y="1948222"/>
            <a:ext cx="20124836" cy="10494364"/>
          </a:xfrm>
          <a:prstGeom prst="rect">
            <a:avLst/>
          </a:prstGeom>
        </p:spPr>
      </p:pic>
      <p:sp>
        <p:nvSpPr>
          <p:cNvPr id="8" name="Oval 7"/>
          <p:cNvSpPr/>
          <p:nvPr/>
        </p:nvSpPr>
        <p:spPr>
          <a:xfrm>
            <a:off x="10994794" y="3900997"/>
            <a:ext cx="4377447" cy="147860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p:cNvCxnSpPr/>
          <p:nvPr/>
        </p:nvCxnSpPr>
        <p:spPr>
          <a:xfrm flipH="1">
            <a:off x="13855690" y="3123321"/>
            <a:ext cx="1516551" cy="7776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5372241" y="2476094"/>
            <a:ext cx="5369668" cy="88161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dirty="0" smtClean="0">
                <a:solidFill>
                  <a:schemeClr val="bg2">
                    <a:lumMod val="50000"/>
                    <a:lumOff val="50000"/>
                  </a:schemeClr>
                </a:solidFill>
              </a:rPr>
              <a:t>This is Instance IP Address</a:t>
            </a:r>
            <a:endParaRPr lang="en-IN" sz="3200" dirty="0">
              <a:solidFill>
                <a:schemeClr val="bg2">
                  <a:lumMod val="50000"/>
                  <a:lumOff val="50000"/>
                </a:schemeClr>
              </a:solidFill>
            </a:endParaRPr>
          </a:p>
        </p:txBody>
      </p:sp>
      <p:sp>
        <p:nvSpPr>
          <p:cNvPr id="13" name="Google Shape;1269;p55"/>
          <p:cNvSpPr txBox="1">
            <a:spLocks noGrp="1"/>
          </p:cNvSpPr>
          <p:nvPr>
            <p:ph type="title"/>
          </p:nvPr>
        </p:nvSpPr>
        <p:spPr>
          <a:xfrm>
            <a:off x="2079181" y="405655"/>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Instance Summary</a:t>
            </a:r>
            <a:endParaRPr sz="7400" b="1" i="0" u="none" strike="noStrike" cap="none" dirty="0">
              <a:solidFill>
                <a:srgbClr val="000000"/>
              </a:solidFill>
              <a:latin typeface="Open Sans"/>
              <a:ea typeface="Open Sans"/>
              <a:cs typeface="Open Sans"/>
              <a:sym typeface="Open Sans"/>
            </a:endParaRPr>
          </a:p>
        </p:txBody>
      </p:sp>
    </p:spTree>
    <p:extLst>
      <p:ext uri="{BB962C8B-B14F-4D97-AF65-F5344CB8AC3E}">
        <p14:creationId xmlns:p14="http://schemas.microsoft.com/office/powerpoint/2010/main" val="12561773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7298987" y="430339"/>
            <a:ext cx="9257489"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Connecting to CVM</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23102" t="18320" r="22966" b="18483"/>
          <a:stretch/>
        </p:blipFill>
        <p:spPr>
          <a:xfrm>
            <a:off x="4377448" y="3190671"/>
            <a:ext cx="13190706" cy="8689686"/>
          </a:xfrm>
          <a:prstGeom prst="rect">
            <a:avLst/>
          </a:prstGeom>
        </p:spPr>
      </p:pic>
      <p:sp>
        <p:nvSpPr>
          <p:cNvPr id="6" name="Right Arrow 5"/>
          <p:cNvSpPr/>
          <p:nvPr/>
        </p:nvSpPr>
        <p:spPr>
          <a:xfrm rot="10800000">
            <a:off x="17568152" y="3949429"/>
            <a:ext cx="1381327" cy="428018"/>
          </a:xfrm>
          <a:prstGeom prst="rightArrow">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p:cNvSpPr/>
          <p:nvPr/>
        </p:nvSpPr>
        <p:spPr>
          <a:xfrm>
            <a:off x="19085668" y="3492229"/>
            <a:ext cx="4591455" cy="1770434"/>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smtClean="0">
                <a:solidFill>
                  <a:schemeClr val="bg2">
                    <a:lumMod val="50000"/>
                    <a:lumOff val="50000"/>
                  </a:schemeClr>
                </a:solidFill>
              </a:rPr>
              <a:t>This command is used to enter the CVM</a:t>
            </a:r>
          </a:p>
          <a:p>
            <a:pPr algn="ctr"/>
            <a:r>
              <a:rPr lang="en-IN" sz="2800" dirty="0" smtClean="0">
                <a:solidFill>
                  <a:schemeClr val="bg2">
                    <a:lumMod val="50000"/>
                    <a:lumOff val="50000"/>
                  </a:schemeClr>
                </a:solidFill>
              </a:rPr>
              <a:t>(Cloud Virtual Machine)</a:t>
            </a:r>
            <a:endParaRPr lang="en-IN" sz="2800" dirty="0">
              <a:solidFill>
                <a:schemeClr val="bg2">
                  <a:lumMod val="50000"/>
                  <a:lumOff val="50000"/>
                </a:schemeClr>
              </a:solidFill>
            </a:endParaRPr>
          </a:p>
        </p:txBody>
      </p:sp>
    </p:spTree>
    <p:extLst>
      <p:ext uri="{BB962C8B-B14F-4D97-AF65-F5344CB8AC3E}">
        <p14:creationId xmlns:p14="http://schemas.microsoft.com/office/powerpoint/2010/main" val="8103257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9528" t="7048" r="13465" b="5984"/>
          <a:stretch/>
        </p:blipFill>
        <p:spPr>
          <a:xfrm>
            <a:off x="4163438" y="1512246"/>
            <a:ext cx="15878397" cy="10082009"/>
          </a:xfrm>
          <a:prstGeom prst="rect">
            <a:avLst/>
          </a:prstGeom>
        </p:spPr>
      </p:pic>
      <p:sp>
        <p:nvSpPr>
          <p:cNvPr id="3" name="Rounded Rectangle 2"/>
          <p:cNvSpPr/>
          <p:nvPr/>
        </p:nvSpPr>
        <p:spPr>
          <a:xfrm>
            <a:off x="4163438" y="11089532"/>
            <a:ext cx="4143983" cy="71984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 name="Elbow Connector 4"/>
          <p:cNvCxnSpPr>
            <a:stCxn id="3" idx="3"/>
          </p:cNvCxnSpPr>
          <p:nvPr/>
        </p:nvCxnSpPr>
        <p:spPr>
          <a:xfrm>
            <a:off x="8307421" y="11449456"/>
            <a:ext cx="797668" cy="729574"/>
          </a:xfrm>
          <a:prstGeom prst="bent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9105088" y="11886642"/>
            <a:ext cx="5856051" cy="707886"/>
          </a:xfrm>
          <a:prstGeom prst="rect">
            <a:avLst/>
          </a:prstGeom>
          <a:noFill/>
        </p:spPr>
        <p:txBody>
          <a:bodyPr wrap="square" rtlCol="0">
            <a:spAutoFit/>
          </a:bodyPr>
          <a:lstStyle/>
          <a:p>
            <a:r>
              <a:rPr lang="en-IN" sz="4000" dirty="0" smtClean="0"/>
              <a:t>Now you are in the CVM</a:t>
            </a:r>
            <a:r>
              <a:rPr lang="en-IN" dirty="0" smtClean="0"/>
              <a:t>.</a:t>
            </a:r>
            <a:endParaRPr lang="en-IN" dirty="0"/>
          </a:p>
        </p:txBody>
      </p:sp>
    </p:spTree>
    <p:extLst>
      <p:ext uri="{BB962C8B-B14F-4D97-AF65-F5344CB8AC3E}">
        <p14:creationId xmlns:p14="http://schemas.microsoft.com/office/powerpoint/2010/main" val="170545944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03-Dark Blue Business Plan">
      <a:dk1>
        <a:srgbClr val="999999"/>
      </a:dk1>
      <a:lt1>
        <a:srgbClr val="FFFFFF"/>
      </a:lt1>
      <a:dk2>
        <a:srgbClr val="050A19"/>
      </a:dk2>
      <a:lt2>
        <a:srgbClr val="FFFFFF"/>
      </a:lt2>
      <a:accent1>
        <a:srgbClr val="09B1CC"/>
      </a:accent1>
      <a:accent2>
        <a:srgbClr val="32C0D8"/>
      </a:accent2>
      <a:accent3>
        <a:srgbClr val="558EB9"/>
      </a:accent3>
      <a:accent4>
        <a:srgbClr val="397FB0"/>
      </a:accent4>
      <a:accent5>
        <a:srgbClr val="089BB4"/>
      </a:accent5>
      <a:accent6>
        <a:srgbClr val="1D869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446</TotalTime>
  <Words>605</Words>
  <Application>Microsoft Office PowerPoint</Application>
  <PresentationFormat>Custom</PresentationFormat>
  <Paragraphs>81</Paragraphs>
  <Slides>30</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Open Sans Light</vt:lpstr>
      <vt:lpstr>Calibri</vt:lpstr>
      <vt:lpstr>Poppins</vt:lpstr>
      <vt:lpstr>Arial</vt:lpstr>
      <vt:lpstr>Poppins Medium</vt:lpstr>
      <vt:lpstr>Source Sans Pro</vt:lpstr>
      <vt:lpstr>Open Sans</vt:lpstr>
      <vt:lpstr>Roboto</vt:lpstr>
      <vt:lpstr>Office Theme</vt:lpstr>
      <vt:lpstr>PowerPoint Presentation</vt:lpstr>
      <vt:lpstr>PowerPoint Presentation</vt:lpstr>
      <vt:lpstr>Our Agenda</vt:lpstr>
      <vt:lpstr>Things to Remember</vt:lpstr>
      <vt:lpstr>Introduction</vt:lpstr>
      <vt:lpstr>AWS Instance</vt:lpstr>
      <vt:lpstr>Instance Summary</vt:lpstr>
      <vt:lpstr>Connecting to CVM</vt:lpstr>
      <vt:lpstr>PowerPoint Presentation</vt:lpstr>
      <vt:lpstr>Connecting to Jenkins</vt:lpstr>
      <vt:lpstr>Jenkin Login Dashboard</vt:lpstr>
      <vt:lpstr>Jenkin Dashboard</vt:lpstr>
      <vt:lpstr>Creating a New Jenkin Pipeline</vt:lpstr>
      <vt:lpstr>Pipeline Configuration</vt:lpstr>
      <vt:lpstr>PowerPoint Presentation</vt:lpstr>
      <vt:lpstr>PowerPoint Presentation</vt:lpstr>
      <vt:lpstr>PowerPoint Presentation</vt:lpstr>
      <vt:lpstr>PowerPoint Presentation</vt:lpstr>
      <vt:lpstr>Plugin Configuration</vt:lpstr>
      <vt:lpstr>Plugin</vt:lpstr>
      <vt:lpstr>Tool Configuration</vt:lpstr>
      <vt:lpstr>Configure Installed Plugin</vt:lpstr>
      <vt:lpstr>Build Environment</vt:lpstr>
      <vt:lpstr>Pipeline Execute Shell</vt:lpstr>
      <vt:lpstr>Project node-hello</vt:lpstr>
      <vt:lpstr>Business Success Model</vt:lpstr>
      <vt:lpstr>Port</vt:lpstr>
      <vt:lpstr>PowerPoint Presentation</vt:lpstr>
      <vt:lpstr>Git Hub Directory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Paras</cp:lastModifiedBy>
  <cp:revision>46</cp:revision>
  <dcterms:modified xsi:type="dcterms:W3CDTF">2021-08-31T10:08:28Z</dcterms:modified>
</cp:coreProperties>
</file>